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</p:sldIdLst>
  <p:sldSz cx="9753600" cy="7315200"/>
  <p:notesSz cx="6858000" cy="9144000"/>
  <p:embeddedFontLst>
    <p:embeddedFont>
      <p:font typeface="Arial Narrow" panose="020B0606020202030204" pitchFamily="34" charset="0"/>
      <p:regular r:id="rId15"/>
      <p:bold r:id="rId16"/>
      <p:italic r:id="rId17"/>
      <p:boldItalic r:id="rId18"/>
    </p:embeddedFont>
    <p:embeddedFont>
      <p:font typeface="Arvo" panose="020B0604020202020204" charset="0"/>
      <p:regular r:id="rId19"/>
    </p:embeddedFont>
    <p:embeddedFont>
      <p:font typeface="Arvo Bold" panose="020B0604020202020204" charset="0"/>
      <p:regular r:id="rId2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Hammersmith One" panose="02010703030501060504" pitchFamily="2" charset="0"/>
      <p:regular r:id="rId26"/>
    </p:embeddedFont>
    <p:embeddedFont>
      <p:font typeface="Montserrat Medium" panose="00000600000000000000" pitchFamily="2" charset="0"/>
      <p:regular r:id="rId27"/>
      <p: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27B4F0-292B-4C9E-97F3-B12A8C29AF18}" v="13" dt="2023-07-20T21:19:46.7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1492" y="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hanwar" userId="1c798fc1-3157-473e-aaf0-94ab86a80db5" providerId="ADAL" clId="{E627B4F0-292B-4C9E-97F3-B12A8C29AF18}"/>
    <pc:docChg chg="undo custSel modSld">
      <pc:chgData name="Bhanwar" userId="1c798fc1-3157-473e-aaf0-94ab86a80db5" providerId="ADAL" clId="{E627B4F0-292B-4C9E-97F3-B12A8C29AF18}" dt="2023-07-20T21:12:30.514" v="580" actId="2710"/>
      <pc:docMkLst>
        <pc:docMk/>
      </pc:docMkLst>
      <pc:sldChg chg="modSp mod">
        <pc:chgData name="Bhanwar" userId="1c798fc1-3157-473e-aaf0-94ab86a80db5" providerId="ADAL" clId="{E627B4F0-292B-4C9E-97F3-B12A8C29AF18}" dt="2023-07-20T20:49:20.784" v="529" actId="1036"/>
        <pc:sldMkLst>
          <pc:docMk/>
          <pc:sldMk cId="0" sldId="257"/>
        </pc:sldMkLst>
        <pc:spChg chg="mod">
          <ac:chgData name="Bhanwar" userId="1c798fc1-3157-473e-aaf0-94ab86a80db5" providerId="ADAL" clId="{E627B4F0-292B-4C9E-97F3-B12A8C29AF18}" dt="2023-07-20T20:46:55.049" v="454" actId="20577"/>
          <ac:spMkLst>
            <pc:docMk/>
            <pc:sldMk cId="0" sldId="257"/>
            <ac:spMk id="18" creationId="{00000000-0000-0000-0000-000000000000}"/>
          </ac:spMkLst>
        </pc:spChg>
        <pc:spChg chg="mod">
          <ac:chgData name="Bhanwar" userId="1c798fc1-3157-473e-aaf0-94ab86a80db5" providerId="ADAL" clId="{E627B4F0-292B-4C9E-97F3-B12A8C29AF18}" dt="2023-07-20T20:48:51.292" v="498" actId="14100"/>
          <ac:spMkLst>
            <pc:docMk/>
            <pc:sldMk cId="0" sldId="257"/>
            <ac:spMk id="19" creationId="{00000000-0000-0000-0000-000000000000}"/>
          </ac:spMkLst>
        </pc:spChg>
        <pc:spChg chg="mod">
          <ac:chgData name="Bhanwar" userId="1c798fc1-3157-473e-aaf0-94ab86a80db5" providerId="ADAL" clId="{E627B4F0-292B-4C9E-97F3-B12A8C29AF18}" dt="2023-07-20T20:47:39.541" v="476" actId="20577"/>
          <ac:spMkLst>
            <pc:docMk/>
            <pc:sldMk cId="0" sldId="257"/>
            <ac:spMk id="20" creationId="{00000000-0000-0000-0000-000000000000}"/>
          </ac:spMkLst>
        </pc:spChg>
        <pc:spChg chg="mod">
          <ac:chgData name="Bhanwar" userId="1c798fc1-3157-473e-aaf0-94ab86a80db5" providerId="ADAL" clId="{E627B4F0-292B-4C9E-97F3-B12A8C29AF18}" dt="2023-07-20T20:48:18.420" v="497" actId="1036"/>
          <ac:spMkLst>
            <pc:docMk/>
            <pc:sldMk cId="0" sldId="257"/>
            <ac:spMk id="21" creationId="{00000000-0000-0000-0000-000000000000}"/>
          </ac:spMkLst>
        </pc:spChg>
        <pc:grpChg chg="mod">
          <ac:chgData name="Bhanwar" userId="1c798fc1-3157-473e-aaf0-94ab86a80db5" providerId="ADAL" clId="{E627B4F0-292B-4C9E-97F3-B12A8C29AF18}" dt="2023-07-20T20:49:01.077" v="500" actId="1076"/>
          <ac:grpSpMkLst>
            <pc:docMk/>
            <pc:sldMk cId="0" sldId="257"/>
            <ac:grpSpMk id="3" creationId="{00000000-0000-0000-0000-000000000000}"/>
          </ac:grpSpMkLst>
        </pc:grpChg>
        <pc:grpChg chg="mod">
          <ac:chgData name="Bhanwar" userId="1c798fc1-3157-473e-aaf0-94ab86a80db5" providerId="ADAL" clId="{E627B4F0-292B-4C9E-97F3-B12A8C29AF18}" dt="2023-07-20T20:49:20.784" v="529" actId="1036"/>
          <ac:grpSpMkLst>
            <pc:docMk/>
            <pc:sldMk cId="0" sldId="257"/>
            <ac:grpSpMk id="10" creationId="{00000000-0000-0000-0000-000000000000}"/>
          </ac:grpSpMkLst>
        </pc:grpChg>
        <pc:grpChg chg="mod">
          <ac:chgData name="Bhanwar" userId="1c798fc1-3157-473e-aaf0-94ab86a80db5" providerId="ADAL" clId="{E627B4F0-292B-4C9E-97F3-B12A8C29AF18}" dt="2023-07-20T20:49:14.112" v="510" actId="1038"/>
          <ac:grpSpMkLst>
            <pc:docMk/>
            <pc:sldMk cId="0" sldId="257"/>
            <ac:grpSpMk id="12" creationId="{00000000-0000-0000-0000-000000000000}"/>
          </ac:grpSpMkLst>
        </pc:grpChg>
        <pc:grpChg chg="mod">
          <ac:chgData name="Bhanwar" userId="1c798fc1-3157-473e-aaf0-94ab86a80db5" providerId="ADAL" clId="{E627B4F0-292B-4C9E-97F3-B12A8C29AF18}" dt="2023-07-20T20:49:18.745" v="524" actId="1036"/>
          <ac:grpSpMkLst>
            <pc:docMk/>
            <pc:sldMk cId="0" sldId="257"/>
            <ac:grpSpMk id="14" creationId="{00000000-0000-0000-0000-000000000000}"/>
          </ac:grpSpMkLst>
        </pc:grpChg>
      </pc:sldChg>
      <pc:sldChg chg="modSp mod">
        <pc:chgData name="Bhanwar" userId="1c798fc1-3157-473e-aaf0-94ab86a80db5" providerId="ADAL" clId="{E627B4F0-292B-4C9E-97F3-B12A8C29AF18}" dt="2023-07-20T20:20:39.595" v="444" actId="20577"/>
        <pc:sldMkLst>
          <pc:docMk/>
          <pc:sldMk cId="0" sldId="263"/>
        </pc:sldMkLst>
        <pc:spChg chg="mod">
          <ac:chgData name="Bhanwar" userId="1c798fc1-3157-473e-aaf0-94ab86a80db5" providerId="ADAL" clId="{E627B4F0-292B-4C9E-97F3-B12A8C29AF18}" dt="2023-07-20T20:20:39.595" v="444" actId="20577"/>
          <ac:spMkLst>
            <pc:docMk/>
            <pc:sldMk cId="0" sldId="263"/>
            <ac:spMk id="24" creationId="{9C3E809B-7104-6A1E-0C8C-D69F972CABCA}"/>
          </ac:spMkLst>
        </pc:spChg>
        <pc:graphicFrameChg chg="modGraphic">
          <ac:chgData name="Bhanwar" userId="1c798fc1-3157-473e-aaf0-94ab86a80db5" providerId="ADAL" clId="{E627B4F0-292B-4C9E-97F3-B12A8C29AF18}" dt="2023-07-20T20:20:34.442" v="442" actId="20577"/>
          <ac:graphicFrameMkLst>
            <pc:docMk/>
            <pc:sldMk cId="0" sldId="263"/>
            <ac:graphicFrameMk id="28" creationId="{CFCAA035-7E5D-81F0-7B90-B7D9DA54E278}"/>
          </ac:graphicFrameMkLst>
        </pc:graphicFrameChg>
      </pc:sldChg>
      <pc:sldChg chg="addSp delSp modSp mod modAnim">
        <pc:chgData name="Bhanwar" userId="1c798fc1-3157-473e-aaf0-94ab86a80db5" providerId="ADAL" clId="{E627B4F0-292B-4C9E-97F3-B12A8C29AF18}" dt="2023-07-20T21:12:30.514" v="580" actId="2710"/>
        <pc:sldMkLst>
          <pc:docMk/>
          <pc:sldMk cId="0" sldId="267"/>
        </pc:sldMkLst>
        <pc:spChg chg="mod">
          <ac:chgData name="Bhanwar" userId="1c798fc1-3157-473e-aaf0-94ab86a80db5" providerId="ADAL" clId="{E627B4F0-292B-4C9E-97F3-B12A8C29AF18}" dt="2023-07-20T19:46:49.369" v="341" actId="14100"/>
          <ac:spMkLst>
            <pc:docMk/>
            <pc:sldMk cId="0" sldId="267"/>
            <ac:spMk id="2" creationId="{00000000-0000-0000-0000-000000000000}"/>
          </ac:spMkLst>
        </pc:spChg>
        <pc:spChg chg="mod">
          <ac:chgData name="Bhanwar" userId="1c798fc1-3157-473e-aaf0-94ab86a80db5" providerId="ADAL" clId="{E627B4F0-292B-4C9E-97F3-B12A8C29AF18}" dt="2023-07-20T19:45:23.234" v="255" actId="1076"/>
          <ac:spMkLst>
            <pc:docMk/>
            <pc:sldMk cId="0" sldId="267"/>
            <ac:spMk id="3" creationId="{00000000-0000-0000-0000-000000000000}"/>
          </ac:spMkLst>
        </pc:spChg>
        <pc:spChg chg="mod">
          <ac:chgData name="Bhanwar" userId="1c798fc1-3157-473e-aaf0-94ab86a80db5" providerId="ADAL" clId="{E627B4F0-292B-4C9E-97F3-B12A8C29AF18}" dt="2023-07-20T19:46:19.345" v="337" actId="20577"/>
          <ac:spMkLst>
            <pc:docMk/>
            <pc:sldMk cId="0" sldId="267"/>
            <ac:spMk id="14" creationId="{F9521777-C968-63BD-3D49-DDC0CDD177CA}"/>
          </ac:spMkLst>
        </pc:spChg>
        <pc:spChg chg="mod">
          <ac:chgData name="Bhanwar" userId="1c798fc1-3157-473e-aaf0-94ab86a80db5" providerId="ADAL" clId="{E627B4F0-292B-4C9E-97F3-B12A8C29AF18}" dt="2023-07-20T19:45:57.500" v="325" actId="122"/>
          <ac:spMkLst>
            <pc:docMk/>
            <pc:sldMk cId="0" sldId="267"/>
            <ac:spMk id="15" creationId="{A7FC52C8-789F-EEB8-0557-EBDAA8224FC0}"/>
          </ac:spMkLst>
        </pc:spChg>
        <pc:spChg chg="add mod">
          <ac:chgData name="Bhanwar" userId="1c798fc1-3157-473e-aaf0-94ab86a80db5" providerId="ADAL" clId="{E627B4F0-292B-4C9E-97F3-B12A8C29AF18}" dt="2023-07-20T21:12:30.514" v="580" actId="2710"/>
          <ac:spMkLst>
            <pc:docMk/>
            <pc:sldMk cId="0" sldId="267"/>
            <ac:spMk id="17" creationId="{FCCDE6A1-1C85-87CC-BB57-765ADA9ADE7D}"/>
          </ac:spMkLst>
        </pc:spChg>
        <pc:spChg chg="add del mod">
          <ac:chgData name="Bhanwar" userId="1c798fc1-3157-473e-aaf0-94ab86a80db5" providerId="ADAL" clId="{E627B4F0-292B-4C9E-97F3-B12A8C29AF18}" dt="2023-07-20T19:44:44.903" v="250" actId="478"/>
          <ac:spMkLst>
            <pc:docMk/>
            <pc:sldMk cId="0" sldId="267"/>
            <ac:spMk id="18" creationId="{9BFF25E2-6D89-AB6A-A2F6-53C38071ED35}"/>
          </ac:spMkLst>
        </pc:spChg>
        <pc:spChg chg="add del mod">
          <ac:chgData name="Bhanwar" userId="1c798fc1-3157-473e-aaf0-94ab86a80db5" providerId="ADAL" clId="{E627B4F0-292B-4C9E-97F3-B12A8C29AF18}" dt="2023-07-20T19:44:47.350" v="251" actId="478"/>
          <ac:spMkLst>
            <pc:docMk/>
            <pc:sldMk cId="0" sldId="267"/>
            <ac:spMk id="19" creationId="{B3148D50-286F-8E55-D666-DA6F2FB7E056}"/>
          </ac:spMkLst>
        </pc:spChg>
        <pc:grpChg chg="mod">
          <ac:chgData name="Bhanwar" userId="1c798fc1-3157-473e-aaf0-94ab86a80db5" providerId="ADAL" clId="{E627B4F0-292B-4C9E-97F3-B12A8C29AF18}" dt="2023-07-20T19:46:37.776" v="339" actId="1076"/>
          <ac:grpSpMkLst>
            <pc:docMk/>
            <pc:sldMk cId="0" sldId="267"/>
            <ac:grpSpMk id="11" creationId="{7D421F35-C61F-0742-D6D2-6189C4EF44AC}"/>
          </ac:grpSpMkLst>
        </pc:grpChg>
        <pc:graphicFrameChg chg="del">
          <ac:chgData name="Bhanwar" userId="1c798fc1-3157-473e-aaf0-94ab86a80db5" providerId="ADAL" clId="{E627B4F0-292B-4C9E-97F3-B12A8C29AF18}" dt="2023-07-20T19:21:33.395" v="2" actId="478"/>
          <ac:graphicFrameMkLst>
            <pc:docMk/>
            <pc:sldMk cId="0" sldId="267"/>
            <ac:graphicFrameMk id="7" creationId="{8B5BB7CE-3229-02F8-DB46-2A8B5B60EA7E}"/>
          </ac:graphicFrameMkLst>
        </pc:graphicFrameChg>
        <pc:graphicFrameChg chg="mod">
          <ac:chgData name="Bhanwar" userId="1c798fc1-3157-473e-aaf0-94ab86a80db5" providerId="ADAL" clId="{E627B4F0-292B-4C9E-97F3-B12A8C29AF18}" dt="2023-07-20T19:54:20.219" v="408" actId="1036"/>
          <ac:graphicFrameMkLst>
            <pc:docMk/>
            <pc:sldMk cId="0" sldId="267"/>
            <ac:graphicFrameMk id="8" creationId="{DCC9F6EC-92EB-BD55-424C-91D0F0A13BEB}"/>
          </ac:graphicFrameMkLst>
        </pc:graphicFrameChg>
        <pc:graphicFrameChg chg="mod">
          <ac:chgData name="Bhanwar" userId="1c798fc1-3157-473e-aaf0-94ab86a80db5" providerId="ADAL" clId="{E627B4F0-292B-4C9E-97F3-B12A8C29AF18}" dt="2023-07-20T19:46:42.777" v="340" actId="1076"/>
          <ac:graphicFrameMkLst>
            <pc:docMk/>
            <pc:sldMk cId="0" sldId="267"/>
            <ac:graphicFrameMk id="13" creationId="{A74ABDBA-48B0-457C-D531-70C49BF5EA25}"/>
          </ac:graphicFrameMkLst>
        </pc:graphicFrameChg>
        <pc:graphicFrameChg chg="add del mod">
          <ac:chgData name="Bhanwar" userId="1c798fc1-3157-473e-aaf0-94ab86a80db5" providerId="ADAL" clId="{E627B4F0-292B-4C9E-97F3-B12A8C29AF18}" dt="2023-07-20T21:04:30.230" v="530" actId="478"/>
          <ac:graphicFrameMkLst>
            <pc:docMk/>
            <pc:sldMk cId="0" sldId="267"/>
            <ac:graphicFrameMk id="20" creationId="{1D9713B2-5BCB-CA3C-4644-A06DAD06FF94}"/>
          </ac:graphicFrameMkLst>
        </pc:graphicFrameChg>
        <pc:graphicFrameChg chg="add mod">
          <ac:chgData name="Bhanwar" userId="1c798fc1-3157-473e-aaf0-94ab86a80db5" providerId="ADAL" clId="{E627B4F0-292B-4C9E-97F3-B12A8C29AF18}" dt="2023-07-20T19:54:29.086" v="424" actId="1036"/>
          <ac:graphicFrameMkLst>
            <pc:docMk/>
            <pc:sldMk cId="0" sldId="267"/>
            <ac:graphicFrameMk id="21" creationId="{6CDED3C5-6D32-77E1-CEA9-278ECA36D065}"/>
          </ac:graphicFrameMkLst>
        </pc:graphicFrameChg>
        <pc:graphicFrameChg chg="add mod">
          <ac:chgData name="Bhanwar" userId="1c798fc1-3157-473e-aaf0-94ab86a80db5" providerId="ADAL" clId="{E627B4F0-292B-4C9E-97F3-B12A8C29AF18}" dt="2023-07-20T21:07:48.648" v="532" actId="1076"/>
          <ac:graphicFrameMkLst>
            <pc:docMk/>
            <pc:sldMk cId="0" sldId="267"/>
            <ac:graphicFrameMk id="22" creationId="{79B4DC88-D698-E226-E0F0-364F6601CC72}"/>
          </ac:graphicFrameMkLst>
        </pc:graphicFrameChg>
        <pc:graphicFrameChg chg="add mod">
          <ac:chgData name="Bhanwar" userId="1c798fc1-3157-473e-aaf0-94ab86a80db5" providerId="ADAL" clId="{E627B4F0-292B-4C9E-97F3-B12A8C29AF18}" dt="2023-07-20T21:12:07.539" v="579" actId="1076"/>
          <ac:graphicFrameMkLst>
            <pc:docMk/>
            <pc:sldMk cId="0" sldId="267"/>
            <ac:graphicFrameMk id="23" creationId="{6B636563-3FE7-5302-3988-BDBFC560D0E2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hyperlink" Target="http://ebookcentral.proquest.com/lib/surrey/detail.action?docID=2122139.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13" Type="http://schemas.openxmlformats.org/officeDocument/2006/relationships/oleObject" Target="../embeddings/oleObject4.bin"/><Relationship Id="rId3" Type="http://schemas.openxmlformats.org/officeDocument/2006/relationships/image" Target="../media/image7.sv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42.w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1.png"/><Relationship Id="rId10" Type="http://schemas.openxmlformats.org/officeDocument/2006/relationships/image" Target="../media/image41.wmf"/><Relationship Id="rId4" Type="http://schemas.openxmlformats.org/officeDocument/2006/relationships/image" Target="../media/image12.pn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43.w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4.svg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7.svg"/><Relationship Id="rId7" Type="http://schemas.openxmlformats.org/officeDocument/2006/relationships/image" Target="../media/image12.png"/><Relationship Id="rId12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kaggle.com/datasets/ahsan81/hotel-reservations-classification-dataset" TargetMode="External"/><Relationship Id="rId11" Type="http://schemas.openxmlformats.org/officeDocument/2006/relationships/image" Target="../media/image22.png"/><Relationship Id="rId5" Type="http://schemas.openxmlformats.org/officeDocument/2006/relationships/image" Target="../media/image18.sv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7.svg"/><Relationship Id="rId7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8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sv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7.png"/><Relationship Id="rId5" Type="http://schemas.openxmlformats.org/officeDocument/2006/relationships/image" Target="../media/image7.svg"/><Relationship Id="rId10" Type="http://schemas.openxmlformats.org/officeDocument/2006/relationships/image" Target="../media/image36.svg"/><Relationship Id="rId4" Type="http://schemas.openxmlformats.org/officeDocument/2006/relationships/image" Target="../media/image6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18039" y="-860357"/>
            <a:ext cx="6379041" cy="5184420"/>
          </a:xfrm>
          <a:custGeom>
            <a:avLst/>
            <a:gdLst/>
            <a:ahLst/>
            <a:cxnLst/>
            <a:rect l="l" t="t" r="r" b="b"/>
            <a:pathLst>
              <a:path w="6379041" h="5184420">
                <a:moveTo>
                  <a:pt x="0" y="0"/>
                </a:moveTo>
                <a:lnTo>
                  <a:pt x="6379041" y="0"/>
                </a:lnTo>
                <a:lnTo>
                  <a:pt x="6379041" y="5184421"/>
                </a:lnTo>
                <a:lnTo>
                  <a:pt x="0" y="5184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5608" y="-215938"/>
            <a:ext cx="2350658" cy="2350658"/>
          </a:xfrm>
          <a:custGeom>
            <a:avLst/>
            <a:gdLst/>
            <a:ahLst/>
            <a:cxnLst/>
            <a:rect l="l" t="t" r="r" b="b"/>
            <a:pathLst>
              <a:path w="2350658" h="2350658">
                <a:moveTo>
                  <a:pt x="0" y="0"/>
                </a:moveTo>
                <a:lnTo>
                  <a:pt x="2350658" y="0"/>
                </a:lnTo>
                <a:lnTo>
                  <a:pt x="2350658" y="2350658"/>
                </a:lnTo>
                <a:lnTo>
                  <a:pt x="0" y="2350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0467" y="2953200"/>
            <a:ext cx="7694155" cy="1607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5"/>
              </a:lnSpc>
            </a:pPr>
            <a:r>
              <a:rPr lang="en-US" sz="4197" dirty="0">
                <a:solidFill>
                  <a:srgbClr val="1D3447"/>
                </a:solidFill>
                <a:latin typeface="Arvo"/>
              </a:rPr>
              <a:t>Data-Driven Approach to Predict Hotel Reservation Cancellations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0467" y="5744854"/>
            <a:ext cx="1772364" cy="107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1"/>
              </a:lnSpc>
            </a:pPr>
            <a:r>
              <a:rPr lang="en-US" sz="2058">
                <a:solidFill>
                  <a:srgbClr val="1D3447"/>
                </a:solidFill>
                <a:latin typeface="Arvo"/>
              </a:rPr>
              <a:t>Created by </a:t>
            </a:r>
          </a:p>
          <a:p>
            <a:pPr>
              <a:lnSpc>
                <a:spcPts val="2881"/>
              </a:lnSpc>
            </a:pPr>
            <a:r>
              <a:rPr lang="en-US" sz="2058">
                <a:solidFill>
                  <a:srgbClr val="1D3447"/>
                </a:solidFill>
                <a:latin typeface="Arvo"/>
              </a:rPr>
              <a:t>Neural Nexus</a:t>
            </a:r>
          </a:p>
          <a:p>
            <a:pPr>
              <a:lnSpc>
                <a:spcPts val="2881"/>
              </a:lnSpc>
            </a:pPr>
            <a:r>
              <a:rPr lang="en-US" sz="2058">
                <a:solidFill>
                  <a:srgbClr val="1D3447"/>
                </a:solidFill>
                <a:latin typeface="Arvo"/>
              </a:rPr>
              <a:t>Group-9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0467" y="4977979"/>
            <a:ext cx="2042051" cy="347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1"/>
              </a:lnSpc>
            </a:pPr>
            <a:r>
              <a:rPr lang="en-US" sz="2058" dirty="0">
                <a:solidFill>
                  <a:srgbClr val="1D3447"/>
                </a:solidFill>
                <a:latin typeface="Arvo"/>
              </a:rPr>
              <a:t>21st July, 2023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761255" y="-594321"/>
            <a:ext cx="2369955" cy="1783930"/>
          </a:xfrm>
          <a:custGeom>
            <a:avLst/>
            <a:gdLst/>
            <a:ahLst/>
            <a:cxnLst/>
            <a:rect l="l" t="t" r="r" b="b"/>
            <a:pathLst>
              <a:path w="2369955" h="1783930">
                <a:moveTo>
                  <a:pt x="0" y="0"/>
                </a:moveTo>
                <a:lnTo>
                  <a:pt x="2369955" y="0"/>
                </a:lnTo>
                <a:lnTo>
                  <a:pt x="2369955" y="1783929"/>
                </a:lnTo>
                <a:lnTo>
                  <a:pt x="0" y="1783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22913" y="196869"/>
            <a:ext cx="6089478" cy="535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59"/>
              </a:lnSpc>
            </a:pPr>
            <a:r>
              <a:rPr lang="en-US" sz="3999" dirty="0">
                <a:solidFill>
                  <a:srgbClr val="000000"/>
                </a:solidFill>
                <a:latin typeface="Arvo Bold"/>
              </a:rPr>
              <a:t>Conclusions</a:t>
            </a:r>
          </a:p>
        </p:txBody>
      </p:sp>
      <p:sp>
        <p:nvSpPr>
          <p:cNvPr id="4" name="Freeform 4"/>
          <p:cNvSpPr/>
          <p:nvPr/>
        </p:nvSpPr>
        <p:spPr>
          <a:xfrm>
            <a:off x="8917554" y="0"/>
            <a:ext cx="836046" cy="836046"/>
          </a:xfrm>
          <a:custGeom>
            <a:avLst/>
            <a:gdLst/>
            <a:ahLst/>
            <a:cxnLst/>
            <a:rect l="l" t="t" r="r" b="b"/>
            <a:pathLst>
              <a:path w="836046" h="836046">
                <a:moveTo>
                  <a:pt x="0" y="0"/>
                </a:moveTo>
                <a:lnTo>
                  <a:pt x="836046" y="0"/>
                </a:lnTo>
                <a:lnTo>
                  <a:pt x="836046" y="836046"/>
                </a:lnTo>
                <a:lnTo>
                  <a:pt x="0" y="8360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196872" flipH="1" flipV="1">
            <a:off x="-1135142" y="5943073"/>
            <a:ext cx="4177797" cy="3395410"/>
          </a:xfrm>
          <a:custGeom>
            <a:avLst/>
            <a:gdLst/>
            <a:ahLst/>
            <a:cxnLst/>
            <a:rect l="l" t="t" r="r" b="b"/>
            <a:pathLst>
              <a:path w="4177797" h="3395410">
                <a:moveTo>
                  <a:pt x="4177797" y="3395410"/>
                </a:moveTo>
                <a:lnTo>
                  <a:pt x="0" y="3395410"/>
                </a:lnTo>
                <a:lnTo>
                  <a:pt x="0" y="0"/>
                </a:lnTo>
                <a:lnTo>
                  <a:pt x="4177797" y="0"/>
                </a:lnTo>
                <a:lnTo>
                  <a:pt x="4177797" y="339541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20873" y="797946"/>
            <a:ext cx="8911854" cy="2203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4753" lvl="1" indent="-222376">
              <a:lnSpc>
                <a:spcPts val="2883"/>
              </a:lnSpc>
              <a:buFont typeface="Arial"/>
              <a:buChar char="•"/>
            </a:pPr>
            <a:r>
              <a:rPr lang="en-US" sz="2059" b="1" u="sng" dirty="0">
                <a:solidFill>
                  <a:srgbClr val="000000"/>
                </a:solidFill>
                <a:latin typeface="Arvo"/>
              </a:rPr>
              <a:t>"Random Forest"</a:t>
            </a:r>
            <a:r>
              <a:rPr lang="en-US" sz="2059" dirty="0">
                <a:solidFill>
                  <a:srgbClr val="000000"/>
                </a:solidFill>
                <a:latin typeface="Arvo"/>
              </a:rPr>
              <a:t> is the </a:t>
            </a:r>
            <a:r>
              <a:rPr lang="en-US" sz="2059" b="1" u="sng" dirty="0">
                <a:solidFill>
                  <a:srgbClr val="000000"/>
                </a:solidFill>
                <a:latin typeface="Arvo"/>
              </a:rPr>
              <a:t>most suitable</a:t>
            </a:r>
            <a:r>
              <a:rPr lang="en-US" sz="2059" dirty="0">
                <a:solidFill>
                  <a:srgbClr val="000000"/>
                </a:solidFill>
                <a:latin typeface="Arvo"/>
              </a:rPr>
              <a:t> classification algorithm with </a:t>
            </a:r>
            <a:r>
              <a:rPr lang="en-US" sz="2059" b="1" u="sng" dirty="0">
                <a:solidFill>
                  <a:srgbClr val="000000"/>
                </a:solidFill>
                <a:latin typeface="Arvo"/>
              </a:rPr>
              <a:t>87% accuracy</a:t>
            </a:r>
            <a:r>
              <a:rPr lang="en-US" sz="2059" dirty="0">
                <a:solidFill>
                  <a:srgbClr val="000000"/>
                </a:solidFill>
                <a:latin typeface="Arvo"/>
              </a:rPr>
              <a:t>.</a:t>
            </a:r>
          </a:p>
          <a:p>
            <a:pPr marL="444753" lvl="1" indent="-222376">
              <a:lnSpc>
                <a:spcPts val="2883"/>
              </a:lnSpc>
              <a:buFont typeface="Arial"/>
              <a:buChar char="•"/>
            </a:pPr>
            <a:r>
              <a:rPr lang="en-US" sz="2059" dirty="0">
                <a:solidFill>
                  <a:srgbClr val="000000"/>
                </a:solidFill>
                <a:latin typeface="Arvo"/>
              </a:rPr>
              <a:t> We can achieve </a:t>
            </a:r>
            <a:r>
              <a:rPr lang="en-US" sz="2059" b="1" u="sng" dirty="0">
                <a:solidFill>
                  <a:srgbClr val="000000"/>
                </a:solidFill>
                <a:latin typeface="Arvo"/>
              </a:rPr>
              <a:t>65% return on investment</a:t>
            </a:r>
            <a:r>
              <a:rPr lang="en-US" sz="2059" dirty="0">
                <a:solidFill>
                  <a:srgbClr val="000000"/>
                </a:solidFill>
                <a:latin typeface="Arvo"/>
              </a:rPr>
              <a:t> on our marketing expenditure.</a:t>
            </a:r>
          </a:p>
          <a:p>
            <a:pPr marL="444753" lvl="1" indent="-222376">
              <a:lnSpc>
                <a:spcPts val="2883"/>
              </a:lnSpc>
              <a:buFont typeface="Arial"/>
              <a:buChar char="•"/>
            </a:pPr>
            <a:r>
              <a:rPr lang="en-US" sz="2059" dirty="0">
                <a:solidFill>
                  <a:srgbClr val="000000"/>
                </a:solidFill>
                <a:latin typeface="Arvo"/>
              </a:rPr>
              <a:t> Able to </a:t>
            </a:r>
            <a:r>
              <a:rPr lang="en-US" sz="2059" b="1" u="sng" dirty="0">
                <a:solidFill>
                  <a:srgbClr val="000000"/>
                </a:solidFill>
                <a:latin typeface="Arvo"/>
              </a:rPr>
              <a:t>retain 17% customers</a:t>
            </a:r>
            <a:r>
              <a:rPr lang="en-US" sz="2059" dirty="0">
                <a:solidFill>
                  <a:srgbClr val="000000"/>
                </a:solidFill>
                <a:latin typeface="Arvo"/>
              </a:rPr>
              <a:t> (predicted as cancelled) with the marketing efforts.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69010" y="3423285"/>
            <a:ext cx="6089478" cy="535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59"/>
              </a:lnSpc>
            </a:pPr>
            <a:r>
              <a:rPr lang="en-US" sz="3999" dirty="0">
                <a:solidFill>
                  <a:srgbClr val="000000"/>
                </a:solidFill>
                <a:latin typeface="Arvo Bold"/>
              </a:rPr>
              <a:t>Recommendations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0873" y="4064254"/>
            <a:ext cx="8911854" cy="2575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4753" lvl="1" indent="-222376">
              <a:lnSpc>
                <a:spcPts val="2883"/>
              </a:lnSpc>
              <a:buFont typeface="Arial"/>
              <a:buChar char="•"/>
            </a:pPr>
            <a:r>
              <a:rPr lang="en-US" sz="2059" dirty="0">
                <a:solidFill>
                  <a:srgbClr val="000000"/>
                </a:solidFill>
                <a:latin typeface="Arvo"/>
              </a:rPr>
              <a:t> We recommend that hotels can try to retain the customers predicted as cancelling the reservations by providing </a:t>
            </a:r>
            <a:r>
              <a:rPr lang="en-US" sz="2059" b="1" u="sng" dirty="0">
                <a:solidFill>
                  <a:srgbClr val="000000"/>
                </a:solidFill>
                <a:latin typeface="Arvo"/>
              </a:rPr>
              <a:t>promotional discounts and offers</a:t>
            </a:r>
            <a:r>
              <a:rPr lang="en-US" sz="2059" dirty="0">
                <a:solidFill>
                  <a:srgbClr val="000000"/>
                </a:solidFill>
                <a:latin typeface="Arvo"/>
              </a:rPr>
              <a:t>.</a:t>
            </a:r>
          </a:p>
          <a:p>
            <a:pPr marL="444753" lvl="1" indent="-222376">
              <a:lnSpc>
                <a:spcPts val="2883"/>
              </a:lnSpc>
              <a:buFont typeface="Arial"/>
              <a:buChar char="•"/>
            </a:pPr>
            <a:r>
              <a:rPr lang="en-US" sz="2059" dirty="0">
                <a:solidFill>
                  <a:srgbClr val="000000"/>
                </a:solidFill>
                <a:latin typeface="Arvo"/>
              </a:rPr>
              <a:t> Hotels can </a:t>
            </a:r>
            <a:r>
              <a:rPr lang="en-US" sz="2059" b="1" u="sng" dirty="0">
                <a:solidFill>
                  <a:srgbClr val="000000"/>
                </a:solidFill>
                <a:latin typeface="Arvo"/>
              </a:rPr>
              <a:t>invest higher in marketing</a:t>
            </a:r>
            <a:r>
              <a:rPr lang="en-US" sz="2059" dirty="0">
                <a:solidFill>
                  <a:srgbClr val="000000"/>
                </a:solidFill>
                <a:latin typeface="Arvo"/>
              </a:rPr>
              <a:t>, specially during </a:t>
            </a:r>
            <a:r>
              <a:rPr lang="en-US" sz="2059" b="1" u="sng" dirty="0">
                <a:solidFill>
                  <a:srgbClr val="000000"/>
                </a:solidFill>
                <a:latin typeface="Arvo"/>
              </a:rPr>
              <a:t>peak season</a:t>
            </a:r>
            <a:r>
              <a:rPr lang="en-US" sz="2059" dirty="0">
                <a:solidFill>
                  <a:srgbClr val="000000"/>
                </a:solidFill>
                <a:latin typeface="Arvo"/>
              </a:rPr>
              <a:t> of August and September to gain higher ROI[3].</a:t>
            </a:r>
          </a:p>
          <a:p>
            <a:pPr marL="444753" lvl="1" indent="-222376">
              <a:lnSpc>
                <a:spcPts val="2883"/>
              </a:lnSpc>
              <a:buFont typeface="Arial"/>
              <a:buChar char="•"/>
            </a:pPr>
            <a:r>
              <a:rPr lang="en-US" sz="2059" dirty="0">
                <a:solidFill>
                  <a:srgbClr val="000000"/>
                </a:solidFill>
                <a:latin typeface="Arvo"/>
              </a:rPr>
              <a:t> Online bookings </a:t>
            </a:r>
            <a:r>
              <a:rPr lang="en-US" sz="2059" b="1" u="sng" dirty="0">
                <a:solidFill>
                  <a:srgbClr val="000000"/>
                </a:solidFill>
                <a:latin typeface="Arvo"/>
              </a:rPr>
              <a:t>yield highest revenue</a:t>
            </a:r>
            <a:r>
              <a:rPr lang="en-US" sz="2059" dirty="0">
                <a:solidFill>
                  <a:srgbClr val="000000"/>
                </a:solidFill>
                <a:latin typeface="Arvo"/>
              </a:rPr>
              <a:t> hence digital marketing initiatives can lead to </a:t>
            </a:r>
            <a:r>
              <a:rPr lang="en-US" sz="2059" b="1" u="sng" dirty="0">
                <a:solidFill>
                  <a:srgbClr val="000000"/>
                </a:solidFill>
                <a:latin typeface="Arvo"/>
              </a:rPr>
              <a:t>higher profitability</a:t>
            </a:r>
            <a:r>
              <a:rPr lang="en-US" sz="2059" dirty="0">
                <a:solidFill>
                  <a:srgbClr val="000000"/>
                </a:solidFill>
                <a:latin typeface="Arvo"/>
              </a:rPr>
              <a:t>[4]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761255" y="-594321"/>
            <a:ext cx="2369955" cy="1783930"/>
          </a:xfrm>
          <a:custGeom>
            <a:avLst/>
            <a:gdLst/>
            <a:ahLst/>
            <a:cxnLst/>
            <a:rect l="l" t="t" r="r" b="b"/>
            <a:pathLst>
              <a:path w="2369955" h="1783930">
                <a:moveTo>
                  <a:pt x="0" y="0"/>
                </a:moveTo>
                <a:lnTo>
                  <a:pt x="2369955" y="0"/>
                </a:lnTo>
                <a:lnTo>
                  <a:pt x="2369955" y="1783929"/>
                </a:lnTo>
                <a:lnTo>
                  <a:pt x="0" y="1783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004877" y="418023"/>
            <a:ext cx="6089478" cy="535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59"/>
              </a:lnSpc>
            </a:pPr>
            <a:r>
              <a:rPr lang="en-US" sz="3999" dirty="0">
                <a:solidFill>
                  <a:srgbClr val="000000"/>
                </a:solidFill>
                <a:latin typeface="Arvo Bold"/>
              </a:rPr>
              <a:t>References</a:t>
            </a:r>
          </a:p>
        </p:txBody>
      </p:sp>
      <p:sp>
        <p:nvSpPr>
          <p:cNvPr id="4" name="Freeform 4"/>
          <p:cNvSpPr/>
          <p:nvPr/>
        </p:nvSpPr>
        <p:spPr>
          <a:xfrm>
            <a:off x="8917554" y="0"/>
            <a:ext cx="836046" cy="836046"/>
          </a:xfrm>
          <a:custGeom>
            <a:avLst/>
            <a:gdLst/>
            <a:ahLst/>
            <a:cxnLst/>
            <a:rect l="l" t="t" r="r" b="b"/>
            <a:pathLst>
              <a:path w="836046" h="836046">
                <a:moveTo>
                  <a:pt x="0" y="0"/>
                </a:moveTo>
                <a:lnTo>
                  <a:pt x="836046" y="0"/>
                </a:lnTo>
                <a:lnTo>
                  <a:pt x="836046" y="836046"/>
                </a:lnTo>
                <a:lnTo>
                  <a:pt x="0" y="8360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196872" flipH="1" flipV="1">
            <a:off x="-1135142" y="5943073"/>
            <a:ext cx="4177797" cy="3395410"/>
          </a:xfrm>
          <a:custGeom>
            <a:avLst/>
            <a:gdLst/>
            <a:ahLst/>
            <a:cxnLst/>
            <a:rect l="l" t="t" r="r" b="b"/>
            <a:pathLst>
              <a:path w="4177797" h="3395410">
                <a:moveTo>
                  <a:pt x="4177797" y="3395410"/>
                </a:moveTo>
                <a:lnTo>
                  <a:pt x="0" y="3395410"/>
                </a:lnTo>
                <a:lnTo>
                  <a:pt x="0" y="0"/>
                </a:lnTo>
                <a:lnTo>
                  <a:pt x="4177797" y="0"/>
                </a:lnTo>
                <a:lnTo>
                  <a:pt x="4177797" y="339541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23723" y="1234356"/>
            <a:ext cx="8911854" cy="5067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31" lvl="1" indent="-183515">
              <a:lnSpc>
                <a:spcPts val="2380"/>
              </a:lnSpc>
              <a:buFont typeface="Arial"/>
              <a:buChar char="•"/>
            </a:pPr>
            <a:r>
              <a:rPr lang="en-US" sz="1700" dirty="0">
                <a:solidFill>
                  <a:srgbClr val="000000"/>
                </a:solidFill>
                <a:latin typeface="Arvo"/>
              </a:rPr>
              <a:t>Hotel reservations dataset (2023). Available at: https://www.kaggle.com/datasets/ahsan81/hotel-reservations-classification-dataset.</a:t>
            </a:r>
          </a:p>
          <a:p>
            <a:pPr marL="367031" lvl="1" indent="-183515">
              <a:lnSpc>
                <a:spcPts val="2380"/>
              </a:lnSpc>
              <a:buFont typeface="Arial"/>
              <a:buChar char="•"/>
            </a:pPr>
            <a:r>
              <a:rPr lang="en-US" sz="1700" dirty="0">
                <a:solidFill>
                  <a:srgbClr val="000000"/>
                </a:solidFill>
                <a:latin typeface="Arvo"/>
              </a:rPr>
              <a:t>What marketing budgets look like in 2022 (no date). Available at: https://www.gartner.com/en/articles/what-marketing-budgets-look-like-in-2022.</a:t>
            </a:r>
          </a:p>
          <a:p>
            <a:pPr marL="367031" lvl="1" indent="-183515">
              <a:lnSpc>
                <a:spcPts val="2380"/>
              </a:lnSpc>
              <a:buFont typeface="Arial"/>
              <a:buChar char="•"/>
            </a:pPr>
            <a:r>
              <a:rPr lang="en-US" sz="1700" dirty="0">
                <a:solidFill>
                  <a:srgbClr val="000000"/>
                </a:solidFill>
                <a:latin typeface="Arvo"/>
              </a:rPr>
              <a:t>Firebird Tours ® (2023) When to Go to Europe: Peak Season vs Off-Season. Available at: https://www.firebirdtours.com/blog/when-go-europe-peak-season-vs-season.</a:t>
            </a:r>
          </a:p>
          <a:p>
            <a:pPr marL="367031" lvl="1" indent="-183515">
              <a:lnSpc>
                <a:spcPts val="2380"/>
              </a:lnSpc>
              <a:buFont typeface="Arial"/>
              <a:buChar char="•"/>
            </a:pPr>
            <a:r>
              <a:rPr lang="en-US" sz="1700" dirty="0">
                <a:solidFill>
                  <a:srgbClr val="000000"/>
                </a:solidFill>
                <a:latin typeface="Arvo"/>
              </a:rPr>
              <a:t>Statista (no date) Hotels - Worldwide | Statista market forecast. Available at: https://www.statista.com/outlook/mmo/travel-tourism/hotels/worldwide.</a:t>
            </a:r>
          </a:p>
          <a:p>
            <a:pPr marL="367031" lvl="1" indent="-183515">
              <a:lnSpc>
                <a:spcPts val="2380"/>
              </a:lnSpc>
              <a:buFont typeface="Arial"/>
              <a:buChar char="•"/>
            </a:pPr>
            <a:r>
              <a:rPr lang="en-US" sz="1700" dirty="0">
                <a:solidFill>
                  <a:srgbClr val="000000"/>
                </a:solidFill>
                <a:latin typeface="Arvo"/>
              </a:rPr>
              <a:t>Gillis, A.S. (2021) “ROI (return on investment),” CIO [Preprint]. Available at: https://www.techtarget.com/searchcio/definition/ROI.</a:t>
            </a:r>
          </a:p>
          <a:p>
            <a:pPr marL="367031" lvl="1" indent="-183515">
              <a:lnSpc>
                <a:spcPts val="2380"/>
              </a:lnSpc>
              <a:buFont typeface="Arial"/>
              <a:buChar char="•"/>
            </a:pPr>
            <a:r>
              <a:rPr lang="en-US" sz="1700" dirty="0">
                <a:solidFill>
                  <a:srgbClr val="000000"/>
                </a:solidFill>
                <a:latin typeface="Arvo"/>
              </a:rPr>
              <a:t>Lantz, Brett. Machine Learning with R - Second Edition : Discover How to Build Machine Learning Algorithms, Prepare Data, and Dig Deep into Data Prediction Techniques with R, </a:t>
            </a:r>
            <a:r>
              <a:rPr lang="en-US" sz="1700" dirty="0" err="1">
                <a:solidFill>
                  <a:srgbClr val="000000"/>
                </a:solidFill>
                <a:latin typeface="Arvo"/>
              </a:rPr>
              <a:t>Packt</a:t>
            </a:r>
            <a:r>
              <a:rPr lang="en-US" sz="1700" dirty="0">
                <a:solidFill>
                  <a:srgbClr val="000000"/>
                </a:solidFill>
                <a:latin typeface="Arvo"/>
              </a:rPr>
              <a:t> Publishing, Limited, 2015. ProQuest Ebook Central, </a:t>
            </a:r>
            <a:r>
              <a:rPr lang="en-US" sz="1700" u="sng" dirty="0">
                <a:solidFill>
                  <a:srgbClr val="000000"/>
                </a:solidFill>
                <a:latin typeface="Arvo"/>
                <a:hlinkClick r:id="rId7" tooltip="http://ebookcentral.proquest.com/lib/surrey/detail.action?docID=2122139."/>
              </a:rPr>
              <a:t>http://ebookcentral.proquest.com/lib/surrey/detail.action?docID=2122139.</a:t>
            </a:r>
          </a:p>
          <a:p>
            <a:pPr>
              <a:lnSpc>
                <a:spcPts val="2883"/>
              </a:lnSpc>
            </a:pPr>
            <a:endParaRPr lang="en-US" sz="1700" u="sng" dirty="0">
              <a:solidFill>
                <a:srgbClr val="000000"/>
              </a:solidFill>
              <a:latin typeface="Arvo"/>
              <a:hlinkClick r:id="rId7" tooltip="http://ebookcentral.proquest.com/lib/surrey/detail.action?docID=2122139.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726463" flipH="1" flipV="1">
            <a:off x="-3483135" y="-1473589"/>
            <a:ext cx="8760482" cy="7119882"/>
          </a:xfrm>
          <a:custGeom>
            <a:avLst/>
            <a:gdLst/>
            <a:ahLst/>
            <a:cxnLst/>
            <a:rect l="l" t="t" r="r" b="b"/>
            <a:pathLst>
              <a:path w="8760482" h="7119882">
                <a:moveTo>
                  <a:pt x="8760482" y="7119882"/>
                </a:moveTo>
                <a:lnTo>
                  <a:pt x="0" y="7119882"/>
                </a:lnTo>
                <a:lnTo>
                  <a:pt x="0" y="0"/>
                </a:lnTo>
                <a:lnTo>
                  <a:pt x="8760482" y="0"/>
                </a:lnTo>
                <a:lnTo>
                  <a:pt x="8760482" y="711988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047494" y="3309681"/>
            <a:ext cx="6157466" cy="109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117"/>
              </a:lnSpc>
            </a:pPr>
            <a:r>
              <a:rPr lang="en-US" sz="8199" dirty="0">
                <a:solidFill>
                  <a:srgbClr val="000000"/>
                </a:solidFill>
                <a:latin typeface="Hammersmith One"/>
              </a:rPr>
              <a:t>Thank You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801780" y="-553795"/>
            <a:ext cx="1933972" cy="1266896"/>
          </a:xfrm>
          <a:custGeom>
            <a:avLst/>
            <a:gdLst/>
            <a:ahLst/>
            <a:cxnLst/>
            <a:rect l="l" t="t" r="r" b="b"/>
            <a:pathLst>
              <a:path w="2369955" h="1783930">
                <a:moveTo>
                  <a:pt x="0" y="0"/>
                </a:moveTo>
                <a:lnTo>
                  <a:pt x="2369955" y="0"/>
                </a:lnTo>
                <a:lnTo>
                  <a:pt x="2369955" y="1783929"/>
                </a:lnTo>
                <a:lnTo>
                  <a:pt x="0" y="1783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20576" y="192774"/>
            <a:ext cx="2743318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59"/>
              </a:lnSpc>
            </a:pPr>
            <a:r>
              <a:rPr lang="en-US" sz="3999" dirty="0">
                <a:solidFill>
                  <a:srgbClr val="000000"/>
                </a:solidFill>
                <a:latin typeface="Arvo Bold"/>
              </a:rPr>
              <a:t>Appendix</a:t>
            </a:r>
          </a:p>
        </p:txBody>
      </p:sp>
      <p:sp>
        <p:nvSpPr>
          <p:cNvPr id="4" name="Freeform 4"/>
          <p:cNvSpPr/>
          <p:nvPr/>
        </p:nvSpPr>
        <p:spPr>
          <a:xfrm>
            <a:off x="8917554" y="0"/>
            <a:ext cx="836046" cy="836046"/>
          </a:xfrm>
          <a:custGeom>
            <a:avLst/>
            <a:gdLst/>
            <a:ahLst/>
            <a:cxnLst/>
            <a:rect l="l" t="t" r="r" b="b"/>
            <a:pathLst>
              <a:path w="836046" h="836046">
                <a:moveTo>
                  <a:pt x="0" y="0"/>
                </a:moveTo>
                <a:lnTo>
                  <a:pt x="836046" y="0"/>
                </a:lnTo>
                <a:lnTo>
                  <a:pt x="836046" y="836046"/>
                </a:lnTo>
                <a:lnTo>
                  <a:pt x="0" y="8360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2506399" flipH="1" flipV="1">
            <a:off x="6620310" y="5098122"/>
            <a:ext cx="4177797" cy="3395410"/>
          </a:xfrm>
          <a:custGeom>
            <a:avLst/>
            <a:gdLst/>
            <a:ahLst/>
            <a:cxnLst/>
            <a:rect l="l" t="t" r="r" b="b"/>
            <a:pathLst>
              <a:path w="4177797" h="3395410">
                <a:moveTo>
                  <a:pt x="4177797" y="3395410"/>
                </a:moveTo>
                <a:lnTo>
                  <a:pt x="0" y="3395410"/>
                </a:lnTo>
                <a:lnTo>
                  <a:pt x="0" y="0"/>
                </a:lnTo>
                <a:lnTo>
                  <a:pt x="4177797" y="0"/>
                </a:lnTo>
                <a:lnTo>
                  <a:pt x="4177797" y="339541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11" name="Group 6">
            <a:extLst>
              <a:ext uri="{FF2B5EF4-FFF2-40B4-BE49-F238E27FC236}">
                <a16:creationId xmlns:a16="http://schemas.microsoft.com/office/drawing/2014/main" id="{7D421F35-C61F-0742-D6D2-6189C4EF44AC}"/>
              </a:ext>
            </a:extLst>
          </p:cNvPr>
          <p:cNvGrpSpPr/>
          <p:nvPr/>
        </p:nvGrpSpPr>
        <p:grpSpPr>
          <a:xfrm>
            <a:off x="347648" y="1046638"/>
            <a:ext cx="9273070" cy="3332946"/>
            <a:chOff x="0" y="16794"/>
            <a:chExt cx="3702053" cy="1957521"/>
          </a:xfrm>
          <a:gradFill>
            <a:gsLst>
              <a:gs pos="0">
                <a:srgbClr val="F47C00">
                  <a:lumMod val="57000"/>
                  <a:lumOff val="43000"/>
                  <a:alpha val="78000"/>
                </a:srgbClr>
              </a:gs>
              <a:gs pos="100000">
                <a:srgbClr val="F47C00">
                  <a:lumMod val="29018"/>
                  <a:lumOff val="70982"/>
                  <a:alpha val="42000"/>
                </a:srgbClr>
              </a:gs>
            </a:gsLst>
            <a:lin ang="5400000" scaled="1"/>
          </a:gradFill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DAEE35AA-EBFD-5623-D0D5-D494FE94BBF9}"/>
                </a:ext>
              </a:extLst>
            </p:cNvPr>
            <p:cNvSpPr/>
            <p:nvPr/>
          </p:nvSpPr>
          <p:spPr>
            <a:xfrm>
              <a:off x="0" y="16794"/>
              <a:ext cx="3702053" cy="1957521"/>
            </a:xfrm>
            <a:custGeom>
              <a:avLst/>
              <a:gdLst/>
              <a:ahLst/>
              <a:cxnLst/>
              <a:rect l="l" t="t" r="r" b="b"/>
              <a:pathLst>
                <a:path w="3702053" h="1957521">
                  <a:moveTo>
                    <a:pt x="3577593" y="1957521"/>
                  </a:moveTo>
                  <a:lnTo>
                    <a:pt x="124460" y="1957521"/>
                  </a:lnTo>
                  <a:cubicBezTo>
                    <a:pt x="55880" y="1957521"/>
                    <a:pt x="0" y="1901641"/>
                    <a:pt x="0" y="183306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77593" y="0"/>
                  </a:lnTo>
                  <a:cubicBezTo>
                    <a:pt x="3646173" y="0"/>
                    <a:pt x="3702053" y="55880"/>
                    <a:pt x="3702053" y="124460"/>
                  </a:cubicBezTo>
                  <a:lnTo>
                    <a:pt x="3702053" y="1833061"/>
                  </a:lnTo>
                  <a:cubicBezTo>
                    <a:pt x="3702053" y="1901641"/>
                    <a:pt x="3646173" y="1957521"/>
                    <a:pt x="3577593" y="195752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74ABDBA-48B0-457C-D531-70C49BF5E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861599"/>
              </p:ext>
            </p:extLst>
          </p:nvPr>
        </p:nvGraphicFramePr>
        <p:xfrm>
          <a:off x="453098" y="1189690"/>
          <a:ext cx="8952854" cy="3046841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2065166">
                  <a:extLst>
                    <a:ext uri="{9D8B030D-6E8A-4147-A177-3AD203B41FA5}">
                      <a16:colId xmlns:a16="http://schemas.microsoft.com/office/drawing/2014/main" val="1951613270"/>
                    </a:ext>
                  </a:extLst>
                </a:gridCol>
                <a:gridCol w="3345034">
                  <a:extLst>
                    <a:ext uri="{9D8B030D-6E8A-4147-A177-3AD203B41FA5}">
                      <a16:colId xmlns:a16="http://schemas.microsoft.com/office/drawing/2014/main" val="710036099"/>
                    </a:ext>
                  </a:extLst>
                </a:gridCol>
                <a:gridCol w="3542654">
                  <a:extLst>
                    <a:ext uri="{9D8B030D-6E8A-4147-A177-3AD203B41FA5}">
                      <a16:colId xmlns:a16="http://schemas.microsoft.com/office/drawing/2014/main" val="4101732591"/>
                    </a:ext>
                  </a:extLst>
                </a:gridCol>
              </a:tblGrid>
              <a:tr h="435263"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Naïve Bayes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Neural Network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3003086"/>
                  </a:ext>
                </a:extLst>
              </a:tr>
              <a:tr h="43526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data proportion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50%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194371"/>
                  </a:ext>
                </a:extLst>
              </a:tr>
              <a:tr h="43526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effectLst/>
                        </a:rPr>
                        <a:t>Accuracy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71.9%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73%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379253"/>
                  </a:ext>
                </a:extLst>
              </a:tr>
              <a:tr h="43526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effectLst/>
                        </a:rPr>
                        <a:t>Kappa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43.5%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33.4%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32347"/>
                  </a:ext>
                </a:extLst>
              </a:tr>
              <a:tr h="43526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effectLst/>
                        </a:rPr>
                        <a:t>Sensitivity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54.8%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62.4%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1888254"/>
                  </a:ext>
                </a:extLst>
              </a:tr>
              <a:tr h="43526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effectLst/>
                        </a:rPr>
                        <a:t>Specificity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88.7%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76.2%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276438"/>
                  </a:ext>
                </a:extLst>
              </a:tr>
              <a:tr h="435263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 dirty="0">
                          <a:effectLst/>
                        </a:rPr>
                        <a:t>Precision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82.5%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44.3%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4783102"/>
                  </a:ext>
                </a:extLst>
              </a:tr>
            </a:tbl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DCC9F6EC-92EB-BD55-424C-91D0F0A13B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2762425"/>
              </p:ext>
            </p:extLst>
          </p:nvPr>
        </p:nvGraphicFramePr>
        <p:xfrm>
          <a:off x="4692235" y="6156302"/>
          <a:ext cx="1228725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7" imgW="1228320" imgH="481320" progId="Package">
                  <p:embed/>
                </p:oleObj>
              </mc:Choice>
              <mc:Fallback>
                <p:oleObj name="Packager Shell Object" showAsIcon="1" r:id="rId7" imgW="1228320" imgH="481320" progId="Package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DCC9F6EC-92EB-BD55-424C-91D0F0A13B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92235" y="6156302"/>
                        <a:ext cx="1228725" cy="481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6">
            <a:extLst>
              <a:ext uri="{FF2B5EF4-FFF2-40B4-BE49-F238E27FC236}">
                <a16:creationId xmlns:a16="http://schemas.microsoft.com/office/drawing/2014/main" id="{F9521777-C968-63BD-3D49-DDC0CDD177CA}"/>
              </a:ext>
            </a:extLst>
          </p:cNvPr>
          <p:cNvSpPr txBox="1"/>
          <p:nvPr/>
        </p:nvSpPr>
        <p:spPr>
          <a:xfrm>
            <a:off x="572508" y="648547"/>
            <a:ext cx="8911854" cy="335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2377" lvl="1">
              <a:lnSpc>
                <a:spcPts val="2883"/>
              </a:lnSpc>
            </a:pPr>
            <a:r>
              <a:rPr lang="en-US" dirty="0">
                <a:solidFill>
                  <a:srgbClr val="000000"/>
                </a:solidFill>
                <a:latin typeface="Arvo"/>
              </a:rPr>
              <a:t>Performance Indicators for Naïve Bayes and Neural Network Algorithms</a:t>
            </a:r>
            <a:endParaRPr lang="en-US" sz="2059" dirty="0">
              <a:solidFill>
                <a:srgbClr val="000000"/>
              </a:solidFill>
              <a:latin typeface="Arvo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A7FC52C8-789F-EEB8-0557-EBDAA8224FC0}"/>
              </a:ext>
            </a:extLst>
          </p:cNvPr>
          <p:cNvSpPr txBox="1"/>
          <p:nvPr/>
        </p:nvSpPr>
        <p:spPr>
          <a:xfrm>
            <a:off x="236308" y="4410268"/>
            <a:ext cx="8911854" cy="343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2377" lvl="1" algn="ctr">
              <a:lnSpc>
                <a:spcPts val="2883"/>
              </a:lnSpc>
            </a:pPr>
            <a:r>
              <a:rPr lang="en-US" dirty="0">
                <a:solidFill>
                  <a:srgbClr val="000000"/>
                </a:solidFill>
                <a:latin typeface="Arvo"/>
              </a:rPr>
              <a:t>R Scripts of individual team members.</a:t>
            </a:r>
            <a:endParaRPr lang="en-US" sz="2059" dirty="0">
              <a:solidFill>
                <a:srgbClr val="000000"/>
              </a:solidFill>
              <a:latin typeface="Arvo"/>
            </a:endParaRP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FCCDE6A1-1C85-87CC-BB57-765ADA9ADE7D}"/>
              </a:ext>
            </a:extLst>
          </p:cNvPr>
          <p:cNvSpPr txBox="1"/>
          <p:nvPr/>
        </p:nvSpPr>
        <p:spPr>
          <a:xfrm rot="10800000" flipV="1">
            <a:off x="347648" y="4824249"/>
            <a:ext cx="3825414" cy="2266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0977" lvl="1" indent="-228600">
              <a:lnSpc>
                <a:spcPct val="250000"/>
              </a:lnSpc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Arvo"/>
              </a:rPr>
              <a:t>KNN and Neural Network</a:t>
            </a:r>
          </a:p>
          <a:p>
            <a:pPr marL="450977" lvl="1" indent="-228600">
              <a:lnSpc>
                <a:spcPct val="250000"/>
              </a:lnSpc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Arvo"/>
              </a:rPr>
              <a:t>Decision Tree and random Forest</a:t>
            </a:r>
          </a:p>
          <a:p>
            <a:pPr marL="450977" lvl="1" indent="-228600">
              <a:lnSpc>
                <a:spcPct val="250000"/>
              </a:lnSpc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Arvo"/>
              </a:rPr>
              <a:t>Logistic Regression</a:t>
            </a:r>
          </a:p>
          <a:p>
            <a:pPr marL="450977" lvl="1" indent="-228600">
              <a:lnSpc>
                <a:spcPct val="200000"/>
              </a:lnSpc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Arvo"/>
              </a:rPr>
              <a:t>SVM and Naïve Bayes</a:t>
            </a:r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6CDED3C5-6D32-77E1-CEA9-278ECA36D0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5687416"/>
              </p:ext>
            </p:extLst>
          </p:nvPr>
        </p:nvGraphicFramePr>
        <p:xfrm>
          <a:off x="4315996" y="4999783"/>
          <a:ext cx="1981200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9" imgW="1981440" imgH="481320" progId="Package">
                  <p:embed/>
                </p:oleObj>
              </mc:Choice>
              <mc:Fallback>
                <p:oleObj name="Packager Shell Object" showAsIcon="1" r:id="rId9" imgW="1981440" imgH="481320" progId="Package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6CDED3C5-6D32-77E1-CEA9-278ECA36D0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15996" y="4999783"/>
                        <a:ext cx="1981200" cy="481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79B4DC88-D698-E226-E0F0-364F6601CC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7280579"/>
              </p:ext>
            </p:extLst>
          </p:nvPr>
        </p:nvGraphicFramePr>
        <p:xfrm>
          <a:off x="4104064" y="5578042"/>
          <a:ext cx="2405063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11" imgW="2404440" imgH="481320" progId="Package">
                  <p:embed/>
                </p:oleObj>
              </mc:Choice>
              <mc:Fallback>
                <p:oleObj name="Packager Shell Object" showAsIcon="1" r:id="rId11" imgW="2404440" imgH="481320" progId="Package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79B4DC88-D698-E226-E0F0-364F6601CC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104064" y="5578042"/>
                        <a:ext cx="2405063" cy="481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6B636563-3FE7-5302-3988-BDBFC560D0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9045789"/>
              </p:ext>
            </p:extLst>
          </p:nvPr>
        </p:nvGraphicFramePr>
        <p:xfrm>
          <a:off x="4435057" y="6704412"/>
          <a:ext cx="1743075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13" imgW="1743840" imgH="481320" progId="Package">
                  <p:embed/>
                </p:oleObj>
              </mc:Choice>
              <mc:Fallback>
                <p:oleObj name="Packager Shell Object" showAsIcon="1" r:id="rId13" imgW="1743840" imgH="481320" progId="Package">
                  <p:embed/>
                  <p:pic>
                    <p:nvPicPr>
                      <p:cNvPr id="23" name="Object 22">
                        <a:extLst>
                          <a:ext uri="{FF2B5EF4-FFF2-40B4-BE49-F238E27FC236}">
                            <a16:creationId xmlns:a16="http://schemas.microsoft.com/office/drawing/2014/main" id="{6B636563-3FE7-5302-3988-BDBFC560D0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435057" y="6704412"/>
                        <a:ext cx="1743075" cy="481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834175" y="297695"/>
            <a:ext cx="9000805" cy="7315200"/>
          </a:xfrm>
          <a:custGeom>
            <a:avLst/>
            <a:gdLst/>
            <a:ahLst/>
            <a:cxnLst/>
            <a:rect l="l" t="t" r="r" b="b"/>
            <a:pathLst>
              <a:path w="9000805" h="7315200">
                <a:moveTo>
                  <a:pt x="0" y="0"/>
                </a:moveTo>
                <a:lnTo>
                  <a:pt x="9000806" y="0"/>
                </a:lnTo>
                <a:lnTo>
                  <a:pt x="9000806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142866"/>
            <a:ext cx="5767927" cy="5270726"/>
            <a:chOff x="0" y="0"/>
            <a:chExt cx="2301914" cy="21034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01915" cy="2103487"/>
            </a:xfrm>
            <a:custGeom>
              <a:avLst/>
              <a:gdLst/>
              <a:ahLst/>
              <a:cxnLst/>
              <a:rect l="l" t="t" r="r" b="b"/>
              <a:pathLst>
                <a:path w="2301915" h="2103487">
                  <a:moveTo>
                    <a:pt x="2177454" y="2103487"/>
                  </a:moveTo>
                  <a:lnTo>
                    <a:pt x="124460" y="2103487"/>
                  </a:lnTo>
                  <a:cubicBezTo>
                    <a:pt x="55880" y="2103487"/>
                    <a:pt x="0" y="2047607"/>
                    <a:pt x="0" y="197902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177454" y="0"/>
                  </a:lnTo>
                  <a:cubicBezTo>
                    <a:pt x="2246034" y="0"/>
                    <a:pt x="2301915" y="55880"/>
                    <a:pt x="2301915" y="124460"/>
                  </a:cubicBezTo>
                  <a:lnTo>
                    <a:pt x="2301915" y="1979027"/>
                  </a:lnTo>
                  <a:cubicBezTo>
                    <a:pt x="2301915" y="2047607"/>
                    <a:pt x="2246034" y="2103487"/>
                    <a:pt x="2177454" y="2103487"/>
                  </a:cubicBezTo>
                  <a:close/>
                </a:path>
              </a:pathLst>
            </a:custGeom>
            <a:solidFill>
              <a:srgbClr val="1D3447"/>
            </a:solidFill>
          </p:spPr>
        </p:sp>
      </p:grpSp>
      <p:sp>
        <p:nvSpPr>
          <p:cNvPr id="5" name="Freeform 5"/>
          <p:cNvSpPr/>
          <p:nvPr/>
        </p:nvSpPr>
        <p:spPr>
          <a:xfrm rot="-5400000" flipH="1" flipV="1">
            <a:off x="8568623" y="5508835"/>
            <a:ext cx="2369955" cy="1783930"/>
          </a:xfrm>
          <a:custGeom>
            <a:avLst/>
            <a:gdLst/>
            <a:ahLst/>
            <a:cxnLst/>
            <a:rect l="l" t="t" r="r" b="b"/>
            <a:pathLst>
              <a:path w="2369955" h="1783930">
                <a:moveTo>
                  <a:pt x="2369954" y="1783930"/>
                </a:moveTo>
                <a:lnTo>
                  <a:pt x="0" y="1783930"/>
                </a:lnTo>
                <a:lnTo>
                  <a:pt x="0" y="0"/>
                </a:lnTo>
                <a:lnTo>
                  <a:pt x="2369954" y="0"/>
                </a:lnTo>
                <a:lnTo>
                  <a:pt x="2369954" y="178393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1557312" y="1922745"/>
            <a:ext cx="3576070" cy="357607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47C00">
                <a:alpha val="15686"/>
              </a:srgbClr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4257" y="1847657"/>
            <a:ext cx="1332872" cy="1332866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144257" y="4125024"/>
            <a:ext cx="1332872" cy="1332866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624" r="-1624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3484601" y="1843648"/>
            <a:ext cx="1299636" cy="1299631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3496176" y="4125024"/>
            <a:ext cx="1332872" cy="1332866"/>
            <a:chOff x="0" y="0"/>
            <a:chExt cx="6350000" cy="63499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t="-16666" b="-16666"/>
              </a:stretch>
            </a:blipFill>
          </p:spPr>
        </p:sp>
      </p:grpSp>
      <p:sp>
        <p:nvSpPr>
          <p:cNvPr id="16" name="Freeform 16"/>
          <p:cNvSpPr/>
          <p:nvPr/>
        </p:nvSpPr>
        <p:spPr>
          <a:xfrm>
            <a:off x="8917554" y="0"/>
            <a:ext cx="836046" cy="836046"/>
          </a:xfrm>
          <a:custGeom>
            <a:avLst/>
            <a:gdLst/>
            <a:ahLst/>
            <a:cxnLst/>
            <a:rect l="l" t="t" r="r" b="b"/>
            <a:pathLst>
              <a:path w="836046" h="836046">
                <a:moveTo>
                  <a:pt x="0" y="0"/>
                </a:moveTo>
                <a:lnTo>
                  <a:pt x="836046" y="0"/>
                </a:lnTo>
                <a:lnTo>
                  <a:pt x="836046" y="836046"/>
                </a:lnTo>
                <a:lnTo>
                  <a:pt x="0" y="83604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6167977" y="2018669"/>
            <a:ext cx="2967790" cy="3074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40"/>
              </a:lnSpc>
            </a:pPr>
            <a:r>
              <a:rPr lang="en-US" sz="6000" dirty="0">
                <a:solidFill>
                  <a:srgbClr val="1D3447"/>
                </a:solidFill>
                <a:latin typeface="Arvo Bold"/>
              </a:rPr>
              <a:t>Our </a:t>
            </a:r>
          </a:p>
          <a:p>
            <a:pPr>
              <a:lnSpc>
                <a:spcPts val="5940"/>
              </a:lnSpc>
            </a:pPr>
            <a:r>
              <a:rPr lang="en-US" sz="6000" dirty="0">
                <a:solidFill>
                  <a:srgbClr val="1D3447"/>
                </a:solidFill>
                <a:latin typeface="Arvo Bold"/>
              </a:rPr>
              <a:t>Team -</a:t>
            </a:r>
          </a:p>
          <a:p>
            <a:pPr>
              <a:lnSpc>
                <a:spcPts val="5940"/>
              </a:lnSpc>
            </a:pPr>
            <a:r>
              <a:rPr lang="en-US" sz="6000" dirty="0">
                <a:solidFill>
                  <a:srgbClr val="1D3447"/>
                </a:solidFill>
                <a:latin typeface="Arvo Bold"/>
              </a:rPr>
              <a:t>Neural Nexus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71605" y="3304569"/>
            <a:ext cx="1878176" cy="655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2"/>
              </a:lnSpc>
            </a:pPr>
            <a:r>
              <a:rPr lang="en-US" sz="1760" dirty="0">
                <a:solidFill>
                  <a:srgbClr val="FFFFFF"/>
                </a:solidFill>
                <a:latin typeface="Montserrat Medium"/>
              </a:rPr>
              <a:t>Bhanwar Sachdeva</a:t>
            </a:r>
            <a:br>
              <a:rPr lang="en-US" sz="1760" dirty="0">
                <a:solidFill>
                  <a:srgbClr val="FFFFFF"/>
                </a:solidFill>
                <a:latin typeface="Montserrat Medium"/>
              </a:rPr>
            </a:br>
            <a:r>
              <a:rPr lang="en-US" sz="1760" dirty="0">
                <a:solidFill>
                  <a:srgbClr val="FFFFFF"/>
                </a:solidFill>
                <a:latin typeface="Montserrat Medium"/>
              </a:rPr>
              <a:t>(6780526)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152313" y="3238529"/>
            <a:ext cx="2158573" cy="831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82"/>
              </a:lnSpc>
            </a:pPr>
            <a:r>
              <a:rPr lang="en-US" sz="1760" dirty="0" err="1">
                <a:solidFill>
                  <a:srgbClr val="FFFFFF"/>
                </a:solidFill>
                <a:latin typeface="Montserrat Medium"/>
              </a:rPr>
              <a:t>Nattabhat</a:t>
            </a:r>
            <a:r>
              <a:rPr lang="en-US" sz="1760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1760" dirty="0" err="1">
                <a:solidFill>
                  <a:srgbClr val="FFFFFF"/>
                </a:solidFill>
                <a:latin typeface="Montserrat Medium"/>
              </a:rPr>
              <a:t>Sirisoonthorn</a:t>
            </a:r>
            <a:br>
              <a:rPr lang="en-US" sz="1760" dirty="0">
                <a:solidFill>
                  <a:srgbClr val="FFFFFF"/>
                </a:solidFill>
                <a:latin typeface="Montserrat Medium"/>
              </a:rPr>
            </a:br>
            <a:r>
              <a:rPr lang="en-US" sz="1760" dirty="0">
                <a:solidFill>
                  <a:srgbClr val="FFFFFF"/>
                </a:solidFill>
                <a:latin typeface="Montserrat Medium"/>
              </a:rPr>
              <a:t>(6780137)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75022" y="5642585"/>
            <a:ext cx="1471342" cy="655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42"/>
              </a:lnSpc>
            </a:pPr>
            <a:r>
              <a:rPr lang="en-US" sz="1760" dirty="0">
                <a:solidFill>
                  <a:srgbClr val="FFFFFF"/>
                </a:solidFill>
                <a:latin typeface="Montserrat Medium"/>
              </a:rPr>
              <a:t>Sagar Saxena</a:t>
            </a:r>
            <a:br>
              <a:rPr lang="en-US" sz="1760" dirty="0">
                <a:solidFill>
                  <a:srgbClr val="FFFFFF"/>
                </a:solidFill>
                <a:latin typeface="Montserrat Medium"/>
              </a:rPr>
            </a:br>
            <a:r>
              <a:rPr lang="en-US" sz="1760" dirty="0">
                <a:solidFill>
                  <a:srgbClr val="FFFFFF"/>
                </a:solidFill>
                <a:latin typeface="Montserrat Medium"/>
              </a:rPr>
              <a:t>(6781347)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135697" y="5625965"/>
            <a:ext cx="2269680" cy="655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42"/>
              </a:lnSpc>
            </a:pPr>
            <a:r>
              <a:rPr lang="en-US" sz="1760" dirty="0" err="1">
                <a:solidFill>
                  <a:srgbClr val="FFFFFF"/>
                </a:solidFill>
                <a:latin typeface="Montserrat Medium"/>
              </a:rPr>
              <a:t>Thensih</a:t>
            </a:r>
            <a:r>
              <a:rPr lang="en-US" sz="1760" dirty="0">
                <a:solidFill>
                  <a:srgbClr val="FFFFFF"/>
                </a:solidFill>
                <a:latin typeface="Montserrat Medium"/>
              </a:rPr>
              <a:t> </a:t>
            </a:r>
            <a:r>
              <a:rPr lang="en-US" sz="1760" dirty="0" err="1">
                <a:solidFill>
                  <a:srgbClr val="FFFFFF"/>
                </a:solidFill>
                <a:latin typeface="Montserrat Medium"/>
              </a:rPr>
              <a:t>Kaithavalappil</a:t>
            </a:r>
            <a:r>
              <a:rPr lang="en-US" sz="1760" dirty="0">
                <a:solidFill>
                  <a:srgbClr val="FFFFFF"/>
                </a:solidFill>
                <a:latin typeface="Montserrat Medium"/>
              </a:rPr>
              <a:t> Abu</a:t>
            </a:r>
            <a:br>
              <a:rPr lang="en-US" sz="1760" dirty="0">
                <a:solidFill>
                  <a:srgbClr val="FFFFFF"/>
                </a:solidFill>
                <a:latin typeface="Montserrat Medium"/>
              </a:rPr>
            </a:br>
            <a:r>
              <a:rPr lang="en-US" sz="1760" dirty="0">
                <a:solidFill>
                  <a:srgbClr val="FFFFFF"/>
                </a:solidFill>
                <a:latin typeface="Montserrat Medium"/>
              </a:rPr>
              <a:t>(6782614)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642695" y="-201541"/>
            <a:ext cx="6890680" cy="5600244"/>
          </a:xfrm>
          <a:custGeom>
            <a:avLst/>
            <a:gdLst/>
            <a:ahLst/>
            <a:cxnLst/>
            <a:rect l="l" t="t" r="r" b="b"/>
            <a:pathLst>
              <a:path w="6890680" h="5600244">
                <a:moveTo>
                  <a:pt x="0" y="0"/>
                </a:moveTo>
                <a:lnTo>
                  <a:pt x="6890680" y="0"/>
                </a:lnTo>
                <a:lnTo>
                  <a:pt x="6890680" y="5600244"/>
                </a:lnTo>
                <a:lnTo>
                  <a:pt x="0" y="5600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 flipH="1" flipV="1">
            <a:off x="8397701" y="5691715"/>
            <a:ext cx="2369955" cy="1783930"/>
          </a:xfrm>
          <a:custGeom>
            <a:avLst/>
            <a:gdLst/>
            <a:ahLst/>
            <a:cxnLst/>
            <a:rect l="l" t="t" r="r" b="b"/>
            <a:pathLst>
              <a:path w="2369955" h="1783930">
                <a:moveTo>
                  <a:pt x="2369954" y="1783930"/>
                </a:moveTo>
                <a:lnTo>
                  <a:pt x="0" y="1783930"/>
                </a:lnTo>
                <a:lnTo>
                  <a:pt x="0" y="0"/>
                </a:lnTo>
                <a:lnTo>
                  <a:pt x="2369954" y="0"/>
                </a:lnTo>
                <a:lnTo>
                  <a:pt x="2369954" y="178393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917554" y="0"/>
            <a:ext cx="836046" cy="836046"/>
          </a:xfrm>
          <a:custGeom>
            <a:avLst/>
            <a:gdLst/>
            <a:ahLst/>
            <a:cxnLst/>
            <a:rect l="l" t="t" r="r" b="b"/>
            <a:pathLst>
              <a:path w="836046" h="836046">
                <a:moveTo>
                  <a:pt x="0" y="0"/>
                </a:moveTo>
                <a:lnTo>
                  <a:pt x="836046" y="0"/>
                </a:lnTo>
                <a:lnTo>
                  <a:pt x="836046" y="836046"/>
                </a:lnTo>
                <a:lnTo>
                  <a:pt x="0" y="8360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31520" y="5685190"/>
            <a:ext cx="1061645" cy="1095506"/>
          </a:xfrm>
          <a:custGeom>
            <a:avLst/>
            <a:gdLst/>
            <a:ahLst/>
            <a:cxnLst/>
            <a:rect l="l" t="t" r="r" b="b"/>
            <a:pathLst>
              <a:path w="1061645" h="1095506">
                <a:moveTo>
                  <a:pt x="0" y="0"/>
                </a:moveTo>
                <a:lnTo>
                  <a:pt x="1061645" y="0"/>
                </a:lnTo>
                <a:lnTo>
                  <a:pt x="1061645" y="1095506"/>
                </a:lnTo>
                <a:lnTo>
                  <a:pt x="0" y="10955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106279" y="459651"/>
            <a:ext cx="263364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82"/>
              </a:lnSpc>
            </a:pPr>
            <a:r>
              <a:rPr lang="en-US" sz="4830" dirty="0">
                <a:solidFill>
                  <a:srgbClr val="1D3447"/>
                </a:solidFill>
                <a:latin typeface="Arvo Bold"/>
              </a:rPr>
              <a:t>Agenda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504536" y="1246855"/>
            <a:ext cx="6080267" cy="4986088"/>
            <a:chOff x="0" y="0"/>
            <a:chExt cx="1780335" cy="145995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80335" cy="1459954"/>
            </a:xfrm>
            <a:custGeom>
              <a:avLst/>
              <a:gdLst/>
              <a:ahLst/>
              <a:cxnLst/>
              <a:rect l="l" t="t" r="r" b="b"/>
              <a:pathLst>
                <a:path w="1780335" h="1459954">
                  <a:moveTo>
                    <a:pt x="1655875" y="1459953"/>
                  </a:moveTo>
                  <a:lnTo>
                    <a:pt x="124460" y="1459953"/>
                  </a:lnTo>
                  <a:cubicBezTo>
                    <a:pt x="55880" y="1459953"/>
                    <a:pt x="0" y="1404073"/>
                    <a:pt x="0" y="133549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55875" y="0"/>
                  </a:lnTo>
                  <a:cubicBezTo>
                    <a:pt x="1724455" y="0"/>
                    <a:pt x="1780335" y="55880"/>
                    <a:pt x="1780335" y="124460"/>
                  </a:cubicBezTo>
                  <a:lnTo>
                    <a:pt x="1780335" y="1335493"/>
                  </a:lnTo>
                  <a:cubicBezTo>
                    <a:pt x="1780335" y="1404074"/>
                    <a:pt x="1724455" y="1459954"/>
                    <a:pt x="1655875" y="1459954"/>
                  </a:cubicBezTo>
                  <a:close/>
                </a:path>
              </a:pathLst>
            </a:custGeom>
            <a:solidFill>
              <a:srgbClr val="F47C00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2504536" y="1519105"/>
            <a:ext cx="5837131" cy="4355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9435" lvl="1" indent="-279400" algn="just">
              <a:lnSpc>
                <a:spcPts val="4328"/>
              </a:lnSpc>
              <a:buFont typeface="Arial"/>
              <a:buChar char="•"/>
            </a:pPr>
            <a:r>
              <a:rPr lang="en-US" sz="2550" dirty="0">
                <a:solidFill>
                  <a:srgbClr val="FFFFFF"/>
                </a:solidFill>
                <a:latin typeface="Arvo"/>
              </a:rPr>
              <a:t>Problem Statement &amp; Objectives</a:t>
            </a:r>
            <a:endParaRPr lang="en-US" sz="2550" dirty="0"/>
          </a:p>
          <a:p>
            <a:pPr marL="559435" lvl="1" indent="-279400" algn="just">
              <a:lnSpc>
                <a:spcPts val="4328"/>
              </a:lnSpc>
              <a:buFont typeface="Arial"/>
              <a:buChar char="•"/>
            </a:pPr>
            <a:r>
              <a:rPr lang="en-US" sz="2550" dirty="0">
                <a:solidFill>
                  <a:srgbClr val="FFFFFF"/>
                </a:solidFill>
                <a:latin typeface="Arvo"/>
              </a:rPr>
              <a:t>Data Pre-processing</a:t>
            </a:r>
          </a:p>
          <a:p>
            <a:pPr marL="559435" lvl="1" indent="-279400" algn="just">
              <a:lnSpc>
                <a:spcPts val="4328"/>
              </a:lnSpc>
              <a:buFont typeface="Arial"/>
              <a:buChar char="•"/>
            </a:pPr>
            <a:r>
              <a:rPr lang="en-US" sz="2550" dirty="0">
                <a:solidFill>
                  <a:srgbClr val="FFFFFF"/>
                </a:solidFill>
                <a:latin typeface="Arvo"/>
              </a:rPr>
              <a:t>Exploratory Data Analysis</a:t>
            </a:r>
          </a:p>
          <a:p>
            <a:pPr marL="559435" lvl="1" indent="-279400" algn="just">
              <a:lnSpc>
                <a:spcPts val="4328"/>
              </a:lnSpc>
              <a:buFont typeface="Arial"/>
              <a:buChar char="•"/>
            </a:pPr>
            <a:r>
              <a:rPr lang="en-US" sz="2550" dirty="0">
                <a:solidFill>
                  <a:srgbClr val="FFFFFF"/>
                </a:solidFill>
                <a:latin typeface="Arvo"/>
              </a:rPr>
              <a:t>Feature Selection</a:t>
            </a:r>
          </a:p>
          <a:p>
            <a:pPr marL="559435" lvl="1" indent="-279400" algn="just">
              <a:lnSpc>
                <a:spcPts val="4328"/>
              </a:lnSpc>
              <a:buFont typeface="Arial"/>
              <a:buChar char="•"/>
            </a:pPr>
            <a:r>
              <a:rPr lang="en-US" sz="2550" dirty="0">
                <a:solidFill>
                  <a:srgbClr val="FFFFFF"/>
                </a:solidFill>
                <a:latin typeface="Arvo"/>
              </a:rPr>
              <a:t>Model Evaluation</a:t>
            </a:r>
          </a:p>
          <a:p>
            <a:pPr marL="559435" lvl="1" indent="-279400" algn="just">
              <a:lnSpc>
                <a:spcPts val="4328"/>
              </a:lnSpc>
              <a:buFont typeface="Arial"/>
              <a:buChar char="•"/>
            </a:pPr>
            <a:r>
              <a:rPr lang="en-US" sz="2550" dirty="0">
                <a:solidFill>
                  <a:srgbClr val="FFFFFF"/>
                </a:solidFill>
                <a:latin typeface="Arvo"/>
              </a:rPr>
              <a:t>Return of Investment</a:t>
            </a:r>
          </a:p>
          <a:p>
            <a:pPr marL="559435" lvl="1" indent="-279400" algn="just">
              <a:lnSpc>
                <a:spcPts val="4328"/>
              </a:lnSpc>
              <a:buFont typeface="Arial"/>
              <a:buChar char="•"/>
            </a:pPr>
            <a:r>
              <a:rPr lang="en-US" sz="2550" dirty="0">
                <a:solidFill>
                  <a:srgbClr val="FFFFFF"/>
                </a:solidFill>
                <a:latin typeface="Arvo"/>
              </a:rPr>
              <a:t>Recommendations</a:t>
            </a:r>
          </a:p>
          <a:p>
            <a:pPr marL="559435" lvl="1" indent="-279400" algn="just">
              <a:lnSpc>
                <a:spcPts val="4328"/>
              </a:lnSpc>
              <a:buFont typeface="Arial"/>
              <a:buChar char="•"/>
            </a:pPr>
            <a:r>
              <a:rPr lang="en-US" sz="2550" dirty="0">
                <a:solidFill>
                  <a:srgbClr val="FFFFFF"/>
                </a:solidFill>
                <a:latin typeface="Arvo"/>
              </a:rPr>
              <a:t>Appendix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>
            <a:extLst>
              <a:ext uri="{FF2B5EF4-FFF2-40B4-BE49-F238E27FC236}">
                <a16:creationId xmlns:a16="http://schemas.microsoft.com/office/drawing/2014/main" id="{B9AAB20B-7A80-F8D4-F50F-5E5172A62648}"/>
              </a:ext>
            </a:extLst>
          </p:cNvPr>
          <p:cNvSpPr/>
          <p:nvPr/>
        </p:nvSpPr>
        <p:spPr>
          <a:xfrm rot="-1196872" flipH="1" flipV="1">
            <a:off x="-1018134" y="6608429"/>
            <a:ext cx="3498913" cy="2828863"/>
          </a:xfrm>
          <a:custGeom>
            <a:avLst/>
            <a:gdLst/>
            <a:ahLst/>
            <a:cxnLst/>
            <a:rect l="l" t="t" r="r" b="b"/>
            <a:pathLst>
              <a:path w="3927180" h="3191726">
                <a:moveTo>
                  <a:pt x="3927180" y="3191727"/>
                </a:moveTo>
                <a:lnTo>
                  <a:pt x="0" y="3191727"/>
                </a:lnTo>
                <a:lnTo>
                  <a:pt x="0" y="0"/>
                </a:lnTo>
                <a:lnTo>
                  <a:pt x="3927180" y="0"/>
                </a:lnTo>
                <a:lnTo>
                  <a:pt x="3927180" y="319172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4D0161C4-1231-795A-1E04-C3C28ACB581B}"/>
              </a:ext>
            </a:extLst>
          </p:cNvPr>
          <p:cNvSpPr/>
          <p:nvPr/>
        </p:nvSpPr>
        <p:spPr>
          <a:xfrm rot="-5400000">
            <a:off x="-792088" y="-563487"/>
            <a:ext cx="2182735" cy="1535044"/>
          </a:xfrm>
          <a:custGeom>
            <a:avLst/>
            <a:gdLst/>
            <a:ahLst/>
            <a:cxnLst/>
            <a:rect l="l" t="t" r="r" b="b"/>
            <a:pathLst>
              <a:path w="2369955" h="1783930">
                <a:moveTo>
                  <a:pt x="0" y="0"/>
                </a:moveTo>
                <a:lnTo>
                  <a:pt x="2369955" y="0"/>
                </a:lnTo>
                <a:lnTo>
                  <a:pt x="2369955" y="1783929"/>
                </a:lnTo>
                <a:lnTo>
                  <a:pt x="0" y="17839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3D63EDFD-A67E-E669-11BC-4F81C0389021}"/>
              </a:ext>
            </a:extLst>
          </p:cNvPr>
          <p:cNvSpPr txBox="1"/>
          <p:nvPr/>
        </p:nvSpPr>
        <p:spPr>
          <a:xfrm>
            <a:off x="1418174" y="243981"/>
            <a:ext cx="7145390" cy="901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77"/>
              </a:lnSpc>
            </a:pPr>
            <a:r>
              <a:rPr lang="en-US" sz="4000" dirty="0">
                <a:solidFill>
                  <a:srgbClr val="000000"/>
                </a:solidFill>
                <a:latin typeface="Arvo Bold" panose="020B0604020202020204" charset="0"/>
                <a:ea typeface="Arvo Bold" panose="020B0604020202020204" charset="0"/>
              </a:rPr>
              <a:t>Opportunity Statement &amp;</a:t>
            </a:r>
          </a:p>
          <a:p>
            <a:pPr algn="ctr">
              <a:lnSpc>
                <a:spcPts val="2177"/>
              </a:lnSpc>
            </a:pPr>
            <a:endParaRPr lang="en-US" sz="4000" dirty="0">
              <a:solidFill>
                <a:srgbClr val="000000"/>
              </a:solidFill>
              <a:latin typeface="Arvo Bold" panose="020B0604020202020204" charset="0"/>
              <a:ea typeface="Arvo Bold" panose="020B0604020202020204" charset="0"/>
            </a:endParaRPr>
          </a:p>
          <a:p>
            <a:pPr algn="ctr">
              <a:lnSpc>
                <a:spcPts val="2177"/>
              </a:lnSpc>
            </a:pPr>
            <a:r>
              <a:rPr lang="en-US" sz="4000" dirty="0">
                <a:solidFill>
                  <a:srgbClr val="000000"/>
                </a:solidFill>
                <a:latin typeface="Arvo Bold" panose="020B0604020202020204" charset="0"/>
                <a:ea typeface="Arvo Bold" panose="020B0604020202020204" charset="0"/>
              </a:rPr>
              <a:t>Objectives</a:t>
            </a:r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8E98CB2F-F6E4-244A-F140-E14D1B84850B}"/>
              </a:ext>
            </a:extLst>
          </p:cNvPr>
          <p:cNvSpPr txBox="1"/>
          <p:nvPr/>
        </p:nvSpPr>
        <p:spPr>
          <a:xfrm>
            <a:off x="731520" y="1178647"/>
            <a:ext cx="8604057" cy="6171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Arvo"/>
              </a:rPr>
              <a:t>A substantial number of hotel reservations are lost due to cancellation and lack of accurate cancellation prediction hinders effective decision making leading to following challenges.</a:t>
            </a:r>
          </a:p>
          <a:p>
            <a:pPr algn="just">
              <a:lnSpc>
                <a:spcPts val="2239"/>
              </a:lnSpc>
            </a:pPr>
            <a:endParaRPr lang="en-US" sz="1599">
              <a:solidFill>
                <a:srgbClr val="000000"/>
              </a:solidFill>
              <a:latin typeface="Arvo"/>
            </a:endParaRPr>
          </a:p>
          <a:p>
            <a:pPr algn="just">
              <a:lnSpc>
                <a:spcPts val="2239"/>
              </a:lnSpc>
            </a:pPr>
            <a:endParaRPr lang="en-US" sz="1599">
              <a:solidFill>
                <a:srgbClr val="000000"/>
              </a:solidFill>
              <a:latin typeface="Arvo"/>
            </a:endParaRPr>
          </a:p>
          <a:p>
            <a:pPr algn="just">
              <a:lnSpc>
                <a:spcPts val="2239"/>
              </a:lnSpc>
            </a:pPr>
            <a:endParaRPr lang="en-US" sz="1599">
              <a:solidFill>
                <a:srgbClr val="000000"/>
              </a:solidFill>
              <a:latin typeface="Arvo"/>
            </a:endParaRPr>
          </a:p>
          <a:p>
            <a:pPr algn="just">
              <a:lnSpc>
                <a:spcPts val="2239"/>
              </a:lnSpc>
            </a:pPr>
            <a:endParaRPr lang="en-US" sz="1599">
              <a:solidFill>
                <a:srgbClr val="000000"/>
              </a:solidFill>
              <a:latin typeface="Arvo"/>
            </a:endParaRPr>
          </a:p>
          <a:p>
            <a:pPr algn="just">
              <a:lnSpc>
                <a:spcPts val="2239"/>
              </a:lnSpc>
            </a:pPr>
            <a:endParaRPr lang="en-US" sz="1599">
              <a:solidFill>
                <a:srgbClr val="000000"/>
              </a:solidFill>
              <a:latin typeface="Arvo"/>
            </a:endParaRPr>
          </a:p>
          <a:p>
            <a:pPr algn="just">
              <a:lnSpc>
                <a:spcPts val="2239"/>
              </a:lnSpc>
            </a:pPr>
            <a:endParaRPr lang="en-US" sz="1599">
              <a:solidFill>
                <a:srgbClr val="000000"/>
              </a:solidFill>
              <a:latin typeface="Arvo"/>
            </a:endParaRPr>
          </a:p>
          <a:p>
            <a:pPr algn="just">
              <a:lnSpc>
                <a:spcPts val="2239"/>
              </a:lnSpc>
            </a:pPr>
            <a:endParaRPr lang="en-US" sz="1599">
              <a:solidFill>
                <a:srgbClr val="000000"/>
              </a:solidFill>
              <a:latin typeface="Arvo"/>
            </a:endParaRPr>
          </a:p>
          <a:p>
            <a:pPr algn="just">
              <a:lnSpc>
                <a:spcPts val="2239"/>
              </a:lnSpc>
            </a:pPr>
            <a:endParaRPr lang="en-US" sz="1599">
              <a:solidFill>
                <a:srgbClr val="000000"/>
              </a:solidFill>
              <a:latin typeface="Arvo"/>
            </a:endParaRPr>
          </a:p>
          <a:p>
            <a:pPr algn="just">
              <a:lnSpc>
                <a:spcPts val="2239"/>
              </a:lnSpc>
            </a:pPr>
            <a:endParaRPr lang="en-US" sz="1599">
              <a:solidFill>
                <a:srgbClr val="000000"/>
              </a:solidFill>
              <a:latin typeface="Arvo"/>
            </a:endParaRPr>
          </a:p>
          <a:p>
            <a:pPr algn="just">
              <a:lnSpc>
                <a:spcPts val="2239"/>
              </a:lnSpc>
            </a:pPr>
            <a:endParaRPr lang="en-US" sz="1599">
              <a:solidFill>
                <a:srgbClr val="000000"/>
              </a:solidFill>
              <a:latin typeface="Arvo"/>
            </a:endParaRPr>
          </a:p>
          <a:p>
            <a:pPr algn="just">
              <a:lnSpc>
                <a:spcPts val="2239"/>
              </a:lnSpc>
            </a:pPr>
            <a:endParaRPr lang="en-US" sz="1599">
              <a:solidFill>
                <a:srgbClr val="000000"/>
              </a:solidFill>
              <a:latin typeface="Arvo"/>
            </a:endParaRPr>
          </a:p>
          <a:p>
            <a:pPr algn="just">
              <a:lnSpc>
                <a:spcPts val="2239"/>
              </a:lnSpc>
            </a:pPr>
            <a:endParaRPr lang="en-US" sz="1599">
              <a:solidFill>
                <a:srgbClr val="000000"/>
              </a:solidFill>
              <a:latin typeface="Arvo"/>
            </a:endParaRPr>
          </a:p>
          <a:p>
            <a:pPr algn="just">
              <a:lnSpc>
                <a:spcPts val="2239"/>
              </a:lnSpc>
            </a:pPr>
            <a:endParaRPr lang="en-US" sz="1599">
              <a:solidFill>
                <a:srgbClr val="000000"/>
              </a:solidFill>
              <a:latin typeface="Arvo"/>
            </a:endParaRPr>
          </a:p>
          <a:p>
            <a:pPr algn="just">
              <a:lnSpc>
                <a:spcPts val="2239"/>
              </a:lnSpc>
            </a:pPr>
            <a:endParaRPr lang="en-US" sz="1599">
              <a:solidFill>
                <a:srgbClr val="000000"/>
              </a:solidFill>
              <a:latin typeface="Arvo"/>
            </a:endParaRPr>
          </a:p>
          <a:p>
            <a:pPr algn="just">
              <a:lnSpc>
                <a:spcPts val="2239"/>
              </a:lnSpc>
            </a:pPr>
            <a:endParaRPr lang="en-US" sz="1599">
              <a:solidFill>
                <a:srgbClr val="000000"/>
              </a:solidFill>
              <a:latin typeface="Arvo"/>
            </a:endParaRPr>
          </a:p>
          <a:p>
            <a:pPr algn="just"/>
            <a:r>
              <a:rPr lang="en-US" sz="1200">
                <a:solidFill>
                  <a:srgbClr val="000000"/>
                </a:solidFill>
                <a:latin typeface="Arvo"/>
              </a:rPr>
              <a:t>Dataset : Hotel Reservations</a:t>
            </a:r>
            <a:r>
              <a:rPr lang="en-IN" sz="1200"/>
              <a:t>(</a:t>
            </a:r>
            <a:r>
              <a:rPr lang="en-IN" sz="1200" i="1"/>
              <a:t>Hotel reservations dataset</a:t>
            </a:r>
            <a:r>
              <a:rPr lang="en-IN" sz="1200"/>
              <a:t>, 2023b)</a:t>
            </a:r>
            <a:endParaRPr lang="en-US" sz="1200">
              <a:solidFill>
                <a:srgbClr val="000000"/>
              </a:solidFill>
              <a:latin typeface="Arvo"/>
            </a:endParaRPr>
          </a:p>
          <a:p>
            <a:pPr algn="just"/>
            <a:r>
              <a:rPr lang="en-US" sz="1200">
                <a:solidFill>
                  <a:srgbClr val="000000"/>
                </a:solidFill>
                <a:latin typeface="Arvo"/>
              </a:rPr>
              <a:t>Datapoints : 36k observation &amp; 19 attributes</a:t>
            </a:r>
          </a:p>
          <a:p>
            <a:pPr algn="just"/>
            <a:r>
              <a:rPr lang="en-US" sz="1200">
                <a:solidFill>
                  <a:srgbClr val="000000"/>
                </a:solidFill>
                <a:latin typeface="Arvo"/>
              </a:rPr>
              <a:t>Source : Kaggle</a:t>
            </a:r>
          </a:p>
          <a:p>
            <a:pPr algn="just"/>
            <a:r>
              <a:rPr lang="en-US" sz="1200" u="sng">
                <a:solidFill>
                  <a:srgbClr val="000000"/>
                </a:solidFill>
                <a:latin typeface="Arvo"/>
                <a:hlinkClick r:id="rId6" tooltip="https://www.kaggle.com/datasets/ahsan81/hotel-reservations-classification-dataset"/>
              </a:rPr>
              <a:t>https://www.kaggle.com/datasets/ahsan81/hotel-reservations-classification-dataset</a:t>
            </a:r>
          </a:p>
          <a:p>
            <a:pPr algn="just">
              <a:lnSpc>
                <a:spcPts val="2239"/>
              </a:lnSpc>
              <a:spcBef>
                <a:spcPct val="0"/>
              </a:spcBef>
            </a:pPr>
            <a:endParaRPr lang="en-US" sz="1599" u="sng">
              <a:solidFill>
                <a:srgbClr val="000000"/>
              </a:solidFill>
              <a:latin typeface="Arvo"/>
              <a:hlinkClick r:id="rId6" tooltip="https://www.kaggle.com/datasets/ahsan81/hotel-reservations-classification-dataset"/>
            </a:endParaRP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129CC7BB-3CF5-8F80-0FA7-45E6749AFB8A}"/>
              </a:ext>
            </a:extLst>
          </p:cNvPr>
          <p:cNvSpPr/>
          <p:nvPr/>
        </p:nvSpPr>
        <p:spPr>
          <a:xfrm>
            <a:off x="8917554" y="1"/>
            <a:ext cx="836046" cy="836046"/>
          </a:xfrm>
          <a:custGeom>
            <a:avLst/>
            <a:gdLst/>
            <a:ahLst/>
            <a:cxnLst/>
            <a:rect l="l" t="t" r="r" b="b"/>
            <a:pathLst>
              <a:path w="836046" h="836046">
                <a:moveTo>
                  <a:pt x="0" y="0"/>
                </a:moveTo>
                <a:lnTo>
                  <a:pt x="836046" y="0"/>
                </a:lnTo>
                <a:lnTo>
                  <a:pt x="836046" y="836046"/>
                </a:lnTo>
                <a:lnTo>
                  <a:pt x="0" y="8360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5A8956-B5D7-A22D-A560-71BAA4218FCA}"/>
              </a:ext>
            </a:extLst>
          </p:cNvPr>
          <p:cNvGrpSpPr/>
          <p:nvPr/>
        </p:nvGrpSpPr>
        <p:grpSpPr>
          <a:xfrm>
            <a:off x="4860694" y="2574036"/>
            <a:ext cx="4584640" cy="4014342"/>
            <a:chOff x="985668" y="871660"/>
            <a:chExt cx="4800274" cy="4203153"/>
          </a:xfrm>
          <a:effectLst/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ACDB76B-5A6B-C0C0-0EEB-9F9CE6A3FEA7}"/>
                </a:ext>
              </a:extLst>
            </p:cNvPr>
            <p:cNvSpPr/>
            <p:nvPr/>
          </p:nvSpPr>
          <p:spPr>
            <a:xfrm rot="2700000">
              <a:off x="998121" y="1419484"/>
              <a:ext cx="1468332" cy="1467756"/>
            </a:xfrm>
            <a:custGeom>
              <a:avLst/>
              <a:gdLst>
                <a:gd name="connsiteX0" fmla="*/ 413660 w 2108035"/>
                <a:gd name="connsiteY0" fmla="*/ 0 h 2108035"/>
                <a:gd name="connsiteX1" fmla="*/ 2001769 w 2108035"/>
                <a:gd name="connsiteY1" fmla="*/ 0 h 2108035"/>
                <a:gd name="connsiteX2" fmla="*/ 2108035 w 2108035"/>
                <a:gd name="connsiteY2" fmla="*/ 106266 h 2108035"/>
                <a:gd name="connsiteX3" fmla="*/ 2108035 w 2108035"/>
                <a:gd name="connsiteY3" fmla="*/ 2001769 h 2108035"/>
                <a:gd name="connsiteX4" fmla="*/ 2001769 w 2108035"/>
                <a:gd name="connsiteY4" fmla="*/ 2108035 h 2108035"/>
                <a:gd name="connsiteX5" fmla="*/ 106266 w 2108035"/>
                <a:gd name="connsiteY5" fmla="*/ 2108035 h 2108035"/>
                <a:gd name="connsiteX6" fmla="*/ 0 w 2108035"/>
                <a:gd name="connsiteY6" fmla="*/ 2001769 h 2108035"/>
                <a:gd name="connsiteX7" fmla="*/ 0 w 2108035"/>
                <a:gd name="connsiteY7" fmla="*/ 413662 h 2108035"/>
                <a:gd name="connsiteX8" fmla="*/ 2 w 2108035"/>
                <a:gd name="connsiteY8" fmla="*/ 413662 h 2108035"/>
                <a:gd name="connsiteX9" fmla="*/ 292502 w 2108035"/>
                <a:gd name="connsiteY9" fmla="*/ 292505 h 2108035"/>
                <a:gd name="connsiteX10" fmla="*/ 413660 w 2108035"/>
                <a:gd name="connsiteY10" fmla="*/ 4 h 2108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8035" h="2108035">
                  <a:moveTo>
                    <a:pt x="413660" y="0"/>
                  </a:moveTo>
                  <a:lnTo>
                    <a:pt x="2001769" y="0"/>
                  </a:lnTo>
                  <a:cubicBezTo>
                    <a:pt x="2060458" y="0"/>
                    <a:pt x="2108035" y="47577"/>
                    <a:pt x="2108035" y="106266"/>
                  </a:cubicBezTo>
                  <a:lnTo>
                    <a:pt x="2108035" y="2001769"/>
                  </a:lnTo>
                  <a:cubicBezTo>
                    <a:pt x="2108035" y="2060458"/>
                    <a:pt x="2060458" y="2108035"/>
                    <a:pt x="2001769" y="2108035"/>
                  </a:cubicBezTo>
                  <a:lnTo>
                    <a:pt x="106266" y="2108035"/>
                  </a:lnTo>
                  <a:cubicBezTo>
                    <a:pt x="47577" y="2108035"/>
                    <a:pt x="0" y="2060458"/>
                    <a:pt x="0" y="2001769"/>
                  </a:cubicBezTo>
                  <a:lnTo>
                    <a:pt x="0" y="413662"/>
                  </a:lnTo>
                  <a:lnTo>
                    <a:pt x="2" y="413662"/>
                  </a:lnTo>
                  <a:cubicBezTo>
                    <a:pt x="105866" y="413662"/>
                    <a:pt x="211731" y="373276"/>
                    <a:pt x="292502" y="292505"/>
                  </a:cubicBezTo>
                  <a:cubicBezTo>
                    <a:pt x="373274" y="211733"/>
                    <a:pt x="413660" y="105868"/>
                    <a:pt x="413660" y="4"/>
                  </a:cubicBez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FFFF00"/>
                </a:highlight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30833D9-9868-655B-4C03-79D1FBC85D7D}"/>
                </a:ext>
              </a:extLst>
            </p:cNvPr>
            <p:cNvSpPr/>
            <p:nvPr/>
          </p:nvSpPr>
          <p:spPr>
            <a:xfrm rot="2700000">
              <a:off x="3223942" y="1382037"/>
              <a:ext cx="1437888" cy="1498204"/>
            </a:xfrm>
            <a:custGeom>
              <a:avLst/>
              <a:gdLst>
                <a:gd name="connsiteX0" fmla="*/ 0 w 2108035"/>
                <a:gd name="connsiteY0" fmla="*/ 413658 h 2108035"/>
                <a:gd name="connsiteX1" fmla="*/ 5 w 2108035"/>
                <a:gd name="connsiteY1" fmla="*/ 413659 h 2108035"/>
                <a:gd name="connsiteX2" fmla="*/ 292506 w 2108035"/>
                <a:gd name="connsiteY2" fmla="*/ 292501 h 2108035"/>
                <a:gd name="connsiteX3" fmla="*/ 413664 w 2108035"/>
                <a:gd name="connsiteY3" fmla="*/ 1 h 2108035"/>
                <a:gd name="connsiteX4" fmla="*/ 413664 w 2108035"/>
                <a:gd name="connsiteY4" fmla="*/ 0 h 2108035"/>
                <a:gd name="connsiteX5" fmla="*/ 2001769 w 2108035"/>
                <a:gd name="connsiteY5" fmla="*/ 0 h 2108035"/>
                <a:gd name="connsiteX6" fmla="*/ 2108035 w 2108035"/>
                <a:gd name="connsiteY6" fmla="*/ 106266 h 2108035"/>
                <a:gd name="connsiteX7" fmla="*/ 2108035 w 2108035"/>
                <a:gd name="connsiteY7" fmla="*/ 2001769 h 2108035"/>
                <a:gd name="connsiteX8" fmla="*/ 2001769 w 2108035"/>
                <a:gd name="connsiteY8" fmla="*/ 2108035 h 2108035"/>
                <a:gd name="connsiteX9" fmla="*/ 106266 w 2108035"/>
                <a:gd name="connsiteY9" fmla="*/ 2108035 h 2108035"/>
                <a:gd name="connsiteX10" fmla="*/ 0 w 2108035"/>
                <a:gd name="connsiteY10" fmla="*/ 2001769 h 2108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8035" h="2108035">
                  <a:moveTo>
                    <a:pt x="0" y="413658"/>
                  </a:moveTo>
                  <a:lnTo>
                    <a:pt x="5" y="413659"/>
                  </a:lnTo>
                  <a:cubicBezTo>
                    <a:pt x="105870" y="413659"/>
                    <a:pt x="211734" y="373273"/>
                    <a:pt x="292506" y="292501"/>
                  </a:cubicBezTo>
                  <a:cubicBezTo>
                    <a:pt x="373278" y="211729"/>
                    <a:pt x="413664" y="105865"/>
                    <a:pt x="413664" y="1"/>
                  </a:cubicBezTo>
                  <a:lnTo>
                    <a:pt x="413664" y="0"/>
                  </a:lnTo>
                  <a:lnTo>
                    <a:pt x="2001769" y="0"/>
                  </a:lnTo>
                  <a:cubicBezTo>
                    <a:pt x="2060458" y="0"/>
                    <a:pt x="2108035" y="47577"/>
                    <a:pt x="2108035" y="106266"/>
                  </a:cubicBezTo>
                  <a:lnTo>
                    <a:pt x="2108035" y="2001769"/>
                  </a:lnTo>
                  <a:cubicBezTo>
                    <a:pt x="2108035" y="2060458"/>
                    <a:pt x="2060458" y="2108035"/>
                    <a:pt x="2001769" y="2108035"/>
                  </a:cubicBezTo>
                  <a:lnTo>
                    <a:pt x="106266" y="2108035"/>
                  </a:lnTo>
                  <a:cubicBezTo>
                    <a:pt x="47577" y="2108035"/>
                    <a:pt x="0" y="2060458"/>
                    <a:pt x="0" y="2001769"/>
                  </a:cubicBez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944B76E-A481-9AF5-2464-859FF1228B93}"/>
                </a:ext>
              </a:extLst>
            </p:cNvPr>
            <p:cNvSpPr/>
            <p:nvPr/>
          </p:nvSpPr>
          <p:spPr>
            <a:xfrm rot="13500000">
              <a:off x="4248190" y="2468627"/>
              <a:ext cx="1426246" cy="1492327"/>
            </a:xfrm>
            <a:custGeom>
              <a:avLst/>
              <a:gdLst>
                <a:gd name="connsiteX0" fmla="*/ 0 w 2108035"/>
                <a:gd name="connsiteY0" fmla="*/ 413658 h 2108035"/>
                <a:gd name="connsiteX1" fmla="*/ 5 w 2108035"/>
                <a:gd name="connsiteY1" fmla="*/ 413659 h 2108035"/>
                <a:gd name="connsiteX2" fmla="*/ 292506 w 2108035"/>
                <a:gd name="connsiteY2" fmla="*/ 292501 h 2108035"/>
                <a:gd name="connsiteX3" fmla="*/ 413664 w 2108035"/>
                <a:gd name="connsiteY3" fmla="*/ 1 h 2108035"/>
                <a:gd name="connsiteX4" fmla="*/ 413664 w 2108035"/>
                <a:gd name="connsiteY4" fmla="*/ 0 h 2108035"/>
                <a:gd name="connsiteX5" fmla="*/ 2001769 w 2108035"/>
                <a:gd name="connsiteY5" fmla="*/ 0 h 2108035"/>
                <a:gd name="connsiteX6" fmla="*/ 2108035 w 2108035"/>
                <a:gd name="connsiteY6" fmla="*/ 106266 h 2108035"/>
                <a:gd name="connsiteX7" fmla="*/ 2108035 w 2108035"/>
                <a:gd name="connsiteY7" fmla="*/ 2001769 h 2108035"/>
                <a:gd name="connsiteX8" fmla="*/ 2001769 w 2108035"/>
                <a:gd name="connsiteY8" fmla="*/ 2108035 h 2108035"/>
                <a:gd name="connsiteX9" fmla="*/ 106266 w 2108035"/>
                <a:gd name="connsiteY9" fmla="*/ 2108035 h 2108035"/>
                <a:gd name="connsiteX10" fmla="*/ 0 w 2108035"/>
                <a:gd name="connsiteY10" fmla="*/ 2001769 h 2108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8035" h="2108035">
                  <a:moveTo>
                    <a:pt x="0" y="413658"/>
                  </a:moveTo>
                  <a:lnTo>
                    <a:pt x="5" y="413659"/>
                  </a:lnTo>
                  <a:cubicBezTo>
                    <a:pt x="105870" y="413659"/>
                    <a:pt x="211734" y="373273"/>
                    <a:pt x="292506" y="292501"/>
                  </a:cubicBezTo>
                  <a:cubicBezTo>
                    <a:pt x="373278" y="211729"/>
                    <a:pt x="413664" y="105865"/>
                    <a:pt x="413664" y="1"/>
                  </a:cubicBezTo>
                  <a:lnTo>
                    <a:pt x="413664" y="0"/>
                  </a:lnTo>
                  <a:lnTo>
                    <a:pt x="2001769" y="0"/>
                  </a:lnTo>
                  <a:cubicBezTo>
                    <a:pt x="2060458" y="0"/>
                    <a:pt x="2108035" y="47577"/>
                    <a:pt x="2108035" y="106266"/>
                  </a:cubicBezTo>
                  <a:lnTo>
                    <a:pt x="2108035" y="2001769"/>
                  </a:lnTo>
                  <a:cubicBezTo>
                    <a:pt x="2108035" y="2060458"/>
                    <a:pt x="2060458" y="2108035"/>
                    <a:pt x="2001769" y="2108035"/>
                  </a:cubicBezTo>
                  <a:lnTo>
                    <a:pt x="106266" y="2108035"/>
                  </a:lnTo>
                  <a:cubicBezTo>
                    <a:pt x="47577" y="2108035"/>
                    <a:pt x="0" y="2060458"/>
                    <a:pt x="0" y="2001769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7211D99-DF89-E9C7-6832-FCF5F845CEF3}"/>
                </a:ext>
              </a:extLst>
            </p:cNvPr>
            <p:cNvSpPr/>
            <p:nvPr/>
          </p:nvSpPr>
          <p:spPr>
            <a:xfrm rot="13500000">
              <a:off x="2114553" y="2419906"/>
              <a:ext cx="1352128" cy="1496407"/>
            </a:xfrm>
            <a:custGeom>
              <a:avLst/>
              <a:gdLst>
                <a:gd name="connsiteX0" fmla="*/ 413660 w 2108035"/>
                <a:gd name="connsiteY0" fmla="*/ 0 h 2108035"/>
                <a:gd name="connsiteX1" fmla="*/ 2001769 w 2108035"/>
                <a:gd name="connsiteY1" fmla="*/ 0 h 2108035"/>
                <a:gd name="connsiteX2" fmla="*/ 2108035 w 2108035"/>
                <a:gd name="connsiteY2" fmla="*/ 106266 h 2108035"/>
                <a:gd name="connsiteX3" fmla="*/ 2108035 w 2108035"/>
                <a:gd name="connsiteY3" fmla="*/ 2001769 h 2108035"/>
                <a:gd name="connsiteX4" fmla="*/ 2001769 w 2108035"/>
                <a:gd name="connsiteY4" fmla="*/ 2108035 h 2108035"/>
                <a:gd name="connsiteX5" fmla="*/ 106266 w 2108035"/>
                <a:gd name="connsiteY5" fmla="*/ 2108035 h 2108035"/>
                <a:gd name="connsiteX6" fmla="*/ 0 w 2108035"/>
                <a:gd name="connsiteY6" fmla="*/ 2001769 h 2108035"/>
                <a:gd name="connsiteX7" fmla="*/ 0 w 2108035"/>
                <a:gd name="connsiteY7" fmla="*/ 413664 h 2108035"/>
                <a:gd name="connsiteX8" fmla="*/ 2 w 2108035"/>
                <a:gd name="connsiteY8" fmla="*/ 413663 h 2108035"/>
                <a:gd name="connsiteX9" fmla="*/ 292502 w 2108035"/>
                <a:gd name="connsiteY9" fmla="*/ 292506 h 2108035"/>
                <a:gd name="connsiteX10" fmla="*/ 413660 w 2108035"/>
                <a:gd name="connsiteY10" fmla="*/ 6 h 2108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08035" h="2108035">
                  <a:moveTo>
                    <a:pt x="413660" y="0"/>
                  </a:moveTo>
                  <a:lnTo>
                    <a:pt x="2001769" y="0"/>
                  </a:lnTo>
                  <a:cubicBezTo>
                    <a:pt x="2060458" y="0"/>
                    <a:pt x="2108035" y="47577"/>
                    <a:pt x="2108035" y="106266"/>
                  </a:cubicBezTo>
                  <a:lnTo>
                    <a:pt x="2108035" y="2001769"/>
                  </a:lnTo>
                  <a:cubicBezTo>
                    <a:pt x="2108035" y="2060458"/>
                    <a:pt x="2060458" y="2108035"/>
                    <a:pt x="2001769" y="2108035"/>
                  </a:cubicBezTo>
                  <a:lnTo>
                    <a:pt x="106266" y="2108035"/>
                  </a:lnTo>
                  <a:cubicBezTo>
                    <a:pt x="47577" y="2108035"/>
                    <a:pt x="0" y="2060458"/>
                    <a:pt x="0" y="2001769"/>
                  </a:cubicBezTo>
                  <a:lnTo>
                    <a:pt x="0" y="413664"/>
                  </a:lnTo>
                  <a:lnTo>
                    <a:pt x="2" y="413663"/>
                  </a:lnTo>
                  <a:cubicBezTo>
                    <a:pt x="105866" y="413664"/>
                    <a:pt x="211731" y="373277"/>
                    <a:pt x="292502" y="292506"/>
                  </a:cubicBezTo>
                  <a:cubicBezTo>
                    <a:pt x="373275" y="211734"/>
                    <a:pt x="413660" y="105870"/>
                    <a:pt x="413660" y="6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B44E2F3-80DD-0022-713E-0F3C55B1EFCE}"/>
                </a:ext>
              </a:extLst>
            </p:cNvPr>
            <p:cNvSpPr/>
            <p:nvPr/>
          </p:nvSpPr>
          <p:spPr>
            <a:xfrm>
              <a:off x="1492731" y="894969"/>
              <a:ext cx="496215" cy="49114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777CFFC-CBD5-780C-C276-496EDEC572A9}"/>
                </a:ext>
              </a:extLst>
            </p:cNvPr>
            <p:cNvSpPr/>
            <p:nvPr/>
          </p:nvSpPr>
          <p:spPr>
            <a:xfrm>
              <a:off x="3683300" y="875112"/>
              <a:ext cx="519172" cy="491149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FedEx Sans Light" panose="020B0403020203020204" pitchFamily="34" charset="0"/>
              </a:endParaRPr>
            </a:p>
            <a:p>
              <a:pPr algn="ctr">
                <a:defRPr/>
              </a:pPr>
              <a:r>
                <a:rPr lang="en-US" sz="2000">
                  <a:solidFill>
                    <a:schemeClr val="tx1"/>
                  </a:solidFill>
                </a:rPr>
                <a:t>3</a:t>
              </a:r>
            </a:p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FedEx Sans Light" panose="020B0403020203020204" pitchFamily="34" charset="0"/>
                <a:ea typeface="FedEx Sans Light" panose="020B0403020203020204" pitchFamily="34" charset="0"/>
                <a:cs typeface="FedEx Sans Light" panose="020B0403020203020204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62C4BE3-AEBE-97D2-8059-06EA5E02D96F}"/>
                </a:ext>
              </a:extLst>
            </p:cNvPr>
            <p:cNvSpPr/>
            <p:nvPr/>
          </p:nvSpPr>
          <p:spPr>
            <a:xfrm>
              <a:off x="2512437" y="3933663"/>
              <a:ext cx="501628" cy="458109"/>
            </a:xfrm>
            <a:prstGeom prst="ellipse">
              <a:avLst/>
            </a:prstGeom>
            <a:solidFill>
              <a:srgbClr val="FFF2C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sz="2000">
                  <a:solidFill>
                    <a:schemeClr val="tx1"/>
                  </a:solidFill>
                  <a:ea typeface="FedEx Sans Light" panose="020B0403020203020204" pitchFamily="34" charset="0"/>
                  <a:cs typeface="FedEx Sans Light" panose="020B0403020203020204" pitchFamily="34" charset="0"/>
                </a:rPr>
                <a:t>2</a:t>
              </a: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24EABE9-23A8-0DEB-F82A-E9E430B2D37B}"/>
                </a:ext>
              </a:extLst>
            </p:cNvPr>
            <p:cNvSpPr/>
            <p:nvPr/>
          </p:nvSpPr>
          <p:spPr>
            <a:xfrm>
              <a:off x="4702465" y="3991907"/>
              <a:ext cx="495607" cy="454127"/>
            </a:xfrm>
            <a:prstGeom prst="ellipse">
              <a:avLst/>
            </a:prstGeom>
            <a:solidFill>
              <a:srgbClr val="FFF2C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F8DEE889-890D-CA9F-5BCE-6C9DACB61034}"/>
                </a:ext>
              </a:extLst>
            </p:cNvPr>
            <p:cNvSpPr txBox="1">
              <a:spLocks/>
            </p:cNvSpPr>
            <p:nvPr/>
          </p:nvSpPr>
          <p:spPr>
            <a:xfrm>
              <a:off x="1461478" y="871660"/>
              <a:ext cx="615092" cy="483379"/>
            </a:xfrm>
            <a:prstGeom prst="rect">
              <a:avLst/>
            </a:prstGeom>
            <a:effectLst/>
          </p:spPr>
          <p:txBody>
            <a:bodyPr vert="horz" lIns="0" tIns="45720" rIns="91440" bIns="45720" rtlCol="0" anchor="b" anchorCtr="0">
              <a:noAutofit/>
            </a:bodyPr>
            <a:lstStyle>
              <a:lvl1pPr algn="ctr" defTabSz="914400" rtl="0" eaLnBrk="1" latinLnBrk="0" hangingPunct="1">
                <a:lnSpc>
                  <a:spcPct val="130000"/>
                </a:lnSpc>
                <a:spcBef>
                  <a:spcPct val="0"/>
                </a:spcBef>
                <a:buNone/>
                <a:defRPr sz="6000" kern="1200">
                  <a:solidFill>
                    <a:schemeClr val="bg1">
                      <a:lumMod val="50000"/>
                    </a:schemeClr>
                  </a:solidFill>
                  <a:latin typeface="FedEx Sans" panose="020B0603020203020204" pitchFamily="34" charset="0"/>
                  <a:ea typeface="FedEx Sans" panose="020B0603020203020204" pitchFamily="34" charset="0"/>
                  <a:cs typeface="FedEx Sans" panose="020B0603020203020204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FedEx Sans Light" panose="020B0403020203020204" pitchFamily="34" charset="0"/>
                  <a:cs typeface="FedEx Sans Light" panose="020B0403020203020204" pitchFamily="34" charset="0"/>
                </a:rPr>
                <a:t>1</a:t>
              </a:r>
            </a:p>
          </p:txBody>
        </p: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70FFA9F4-4A75-6CF3-8B7F-8A26B2696DC0}"/>
                </a:ext>
              </a:extLst>
            </p:cNvPr>
            <p:cNvSpPr txBox="1">
              <a:spLocks/>
            </p:cNvSpPr>
            <p:nvPr/>
          </p:nvSpPr>
          <p:spPr>
            <a:xfrm>
              <a:off x="4771894" y="3773160"/>
              <a:ext cx="469472" cy="657497"/>
            </a:xfrm>
            <a:prstGeom prst="rect">
              <a:avLst/>
            </a:prstGeom>
          </p:spPr>
          <p:txBody>
            <a:bodyPr vert="horz" lIns="0" tIns="45720" rIns="91440" bIns="45720" rtlCol="0" anchor="b" anchorCtr="0">
              <a:noAutofit/>
            </a:bodyPr>
            <a:lstStyle>
              <a:lvl1pPr algn="ctr" defTabSz="914400" rtl="0" eaLnBrk="1" latinLnBrk="0" hangingPunct="1">
                <a:lnSpc>
                  <a:spcPct val="130000"/>
                </a:lnSpc>
                <a:spcBef>
                  <a:spcPct val="0"/>
                </a:spcBef>
                <a:buNone/>
                <a:defRPr sz="6000" kern="1200">
                  <a:solidFill>
                    <a:schemeClr val="bg1">
                      <a:lumMod val="50000"/>
                    </a:schemeClr>
                  </a:solidFill>
                  <a:latin typeface="FedEx Sans" panose="020B0603020203020204" pitchFamily="34" charset="0"/>
                  <a:ea typeface="FedEx Sans" panose="020B0603020203020204" pitchFamily="34" charset="0"/>
                  <a:cs typeface="FedEx Sans" panose="020B0603020203020204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>
                  <a:solidFill>
                    <a:schemeClr val="tx1"/>
                  </a:solidFill>
                  <a:latin typeface="+mn-lt"/>
                  <a:ea typeface="FedEx Sans Light" panose="020B0403020203020204" pitchFamily="34" charset="0"/>
                  <a:cs typeface="FedEx Sans Light" panose="020B0403020203020204" pitchFamily="34" charset="0"/>
                </a:rPr>
                <a:t>4</a:t>
              </a: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FedEx Sans Light" panose="020B0403020203020204" pitchFamily="34" charset="0"/>
                <a:cs typeface="FedEx Sans Light" panose="020B0403020203020204" pitchFamily="34" charset="0"/>
              </a:endParaRPr>
            </a:p>
          </p:txBody>
        </p:sp>
        <p:sp>
          <p:nvSpPr>
            <p:cNvPr id="23" name="Title 1">
              <a:extLst>
                <a:ext uri="{FF2B5EF4-FFF2-40B4-BE49-F238E27FC236}">
                  <a16:creationId xmlns:a16="http://schemas.microsoft.com/office/drawing/2014/main" id="{F4CF3936-49EB-6456-9C7C-E0EF14C3E2DC}"/>
                </a:ext>
              </a:extLst>
            </p:cNvPr>
            <p:cNvSpPr txBox="1">
              <a:spLocks/>
            </p:cNvSpPr>
            <p:nvPr/>
          </p:nvSpPr>
          <p:spPr>
            <a:xfrm>
              <a:off x="3705210" y="4434733"/>
              <a:ext cx="674915" cy="640080"/>
            </a:xfrm>
            <a:prstGeom prst="rect">
              <a:avLst/>
            </a:prstGeom>
          </p:spPr>
          <p:txBody>
            <a:bodyPr vert="horz" lIns="0" tIns="45720" rIns="91440" bIns="45720" rtlCol="0" anchor="b" anchorCtr="0">
              <a:noAutofit/>
            </a:bodyPr>
            <a:lstStyle>
              <a:lvl1pPr algn="ctr" defTabSz="914400" rtl="0" eaLnBrk="1" latinLnBrk="0" hangingPunct="1">
                <a:lnSpc>
                  <a:spcPct val="130000"/>
                </a:lnSpc>
                <a:spcBef>
                  <a:spcPct val="0"/>
                </a:spcBef>
                <a:buNone/>
                <a:defRPr sz="6000" kern="1200">
                  <a:solidFill>
                    <a:schemeClr val="bg1">
                      <a:lumMod val="50000"/>
                    </a:schemeClr>
                  </a:solidFill>
                  <a:latin typeface="FedEx Sans" panose="020B0603020203020204" pitchFamily="34" charset="0"/>
                  <a:ea typeface="FedEx Sans" panose="020B0603020203020204" pitchFamily="34" charset="0"/>
                  <a:cs typeface="FedEx Sans" panose="020B0603020203020204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edEx Sans Light" panose="020B0403020203020204" pitchFamily="34" charset="0"/>
                <a:ea typeface="FedEx Sans Light" panose="020B0403020203020204" pitchFamily="34" charset="0"/>
                <a:cs typeface="FedEx Sans Light" panose="020B0403020203020204" pitchFamily="34" charset="0"/>
              </a:endParaRPr>
            </a:p>
          </p:txBody>
        </p:sp>
        <p:sp>
          <p:nvSpPr>
            <p:cNvPr id="24" name="Text Placeholder 5">
              <a:extLst>
                <a:ext uri="{FF2B5EF4-FFF2-40B4-BE49-F238E27FC236}">
                  <a16:creationId xmlns:a16="http://schemas.microsoft.com/office/drawing/2014/main" id="{FDCC5004-DF82-EB59-48C8-68C9AA56D662}"/>
                </a:ext>
              </a:extLst>
            </p:cNvPr>
            <p:cNvSpPr txBox="1">
              <a:spLocks/>
            </p:cNvSpPr>
            <p:nvPr/>
          </p:nvSpPr>
          <p:spPr>
            <a:xfrm>
              <a:off x="1929670" y="2446397"/>
              <a:ext cx="1799754" cy="80718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marR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tabLst/>
                <a:defRPr sz="2000" kern="1200">
                  <a:solidFill>
                    <a:schemeClr val="bg2"/>
                  </a:solidFill>
                  <a:latin typeface="FedEx Sans" panose="020B0603020203020204" pitchFamily="34" charset="0"/>
                  <a:ea typeface="FedEx Sans" panose="020B0603020203020204" pitchFamily="34" charset="0"/>
                  <a:cs typeface="FedEx Sans" panose="020B0603020203020204" pitchFamily="34" charset="0"/>
                </a:defRPr>
              </a:lvl1pPr>
              <a:lvl2pPr marL="0" marR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/>
                <a:buNone/>
                <a:tabLst/>
                <a:defRPr sz="1400" kern="1200">
                  <a:solidFill>
                    <a:schemeClr val="bg2"/>
                  </a:solidFill>
                  <a:latin typeface="FedEx Sans" panose="020B0603020203020204" pitchFamily="34" charset="0"/>
                  <a:ea typeface="FedEx Sans" panose="020B0603020203020204" pitchFamily="34" charset="0"/>
                  <a:cs typeface="FedEx Sans" panose="020B0603020203020204" pitchFamily="34" charset="0"/>
                </a:defRPr>
              </a:lvl2pPr>
              <a:lvl3pPr marL="164592" indent="-164592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300"/>
                </a:spcAft>
                <a:buFont typeface="Arial"/>
                <a:buChar char="•"/>
                <a:defRPr sz="1400" kern="1200">
                  <a:solidFill>
                    <a:schemeClr val="bg2"/>
                  </a:solidFill>
                  <a:latin typeface="FedEx Sans" panose="020B0603020203020204" pitchFamily="34" charset="0"/>
                  <a:ea typeface="FedEx Sans" panose="020B0603020203020204" pitchFamily="34" charset="0"/>
                  <a:cs typeface="FedEx Sans" panose="020B0603020203020204" pitchFamily="34" charset="0"/>
                </a:defRPr>
              </a:lvl3pPr>
              <a:lvl4pPr marL="457200" indent="-173736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300"/>
                </a:spcAft>
                <a:buFont typeface=".AppleSystemUIFont" charset="-120"/>
                <a:buChar char="–"/>
                <a:defRPr sz="1400" kern="1200">
                  <a:solidFill>
                    <a:schemeClr val="bg2"/>
                  </a:solidFill>
                  <a:latin typeface="FedEx Sans" panose="020B0603020203020204" pitchFamily="34" charset="0"/>
                  <a:ea typeface="FedEx Sans" panose="020B0603020203020204" pitchFamily="34" charset="0"/>
                  <a:cs typeface="FedEx Sans" panose="020B0603020203020204" pitchFamily="34" charset="0"/>
                </a:defRPr>
              </a:lvl4pPr>
              <a:lvl5pPr marL="850392" indent="-22860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300"/>
                </a:spcAft>
                <a:buFont typeface=".AppleSystemUIFont" charset="-120"/>
                <a:buChar char="‣"/>
                <a:defRPr sz="1400" kern="1200">
                  <a:solidFill>
                    <a:schemeClr val="bg2"/>
                  </a:solidFill>
                  <a:latin typeface="FedEx Sans" panose="020B0603020203020204" pitchFamily="34" charset="0"/>
                  <a:ea typeface="FedEx Sans" panose="020B0603020203020204" pitchFamily="34" charset="0"/>
                  <a:cs typeface="FedEx Sans" panose="020B0603020203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tabLst/>
                <a:defRPr/>
              </a:pPr>
              <a:endParaRPr kumimoji="0" lang="en-US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edEx Sans" panose="020B0603020203020204" pitchFamily="34" charset="0"/>
                <a:ea typeface="FedEx Sans" panose="020B0603020203020204" pitchFamily="34" charset="0"/>
                <a:cs typeface="FedEx Sans" panose="020B0603020203020204" pitchFamily="34" charset="0"/>
              </a:endParaRPr>
            </a:p>
          </p:txBody>
        </p:sp>
        <p:sp>
          <p:nvSpPr>
            <p:cNvPr id="26" name="Text Placeholder 5">
              <a:extLst>
                <a:ext uri="{FF2B5EF4-FFF2-40B4-BE49-F238E27FC236}">
                  <a16:creationId xmlns:a16="http://schemas.microsoft.com/office/drawing/2014/main" id="{17400885-9004-3B3A-C1F6-3EFC7E0513C5}"/>
                </a:ext>
              </a:extLst>
            </p:cNvPr>
            <p:cNvSpPr txBox="1">
              <a:spLocks/>
            </p:cNvSpPr>
            <p:nvPr/>
          </p:nvSpPr>
          <p:spPr>
            <a:xfrm>
              <a:off x="3274541" y="1980036"/>
              <a:ext cx="1353524" cy="67210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marR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tabLst/>
                <a:defRPr sz="2000" kern="1200">
                  <a:solidFill>
                    <a:schemeClr val="bg2"/>
                  </a:solidFill>
                  <a:latin typeface="FedEx Sans" panose="020B0603020203020204" pitchFamily="34" charset="0"/>
                  <a:ea typeface="FedEx Sans" panose="020B0603020203020204" pitchFamily="34" charset="0"/>
                  <a:cs typeface="FedEx Sans" panose="020B0603020203020204" pitchFamily="34" charset="0"/>
                </a:defRPr>
              </a:lvl1pPr>
              <a:lvl2pPr marL="0" marR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/>
                <a:buNone/>
                <a:tabLst/>
                <a:defRPr sz="1400" kern="1200">
                  <a:solidFill>
                    <a:schemeClr val="bg2"/>
                  </a:solidFill>
                  <a:latin typeface="FedEx Sans" panose="020B0603020203020204" pitchFamily="34" charset="0"/>
                  <a:ea typeface="FedEx Sans" panose="020B0603020203020204" pitchFamily="34" charset="0"/>
                  <a:cs typeface="FedEx Sans" panose="020B0603020203020204" pitchFamily="34" charset="0"/>
                </a:defRPr>
              </a:lvl2pPr>
              <a:lvl3pPr marL="164592" indent="-164592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300"/>
                </a:spcAft>
                <a:buFont typeface="Arial"/>
                <a:buChar char="•"/>
                <a:defRPr sz="1400" kern="1200">
                  <a:solidFill>
                    <a:schemeClr val="bg2"/>
                  </a:solidFill>
                  <a:latin typeface="FedEx Sans" panose="020B0603020203020204" pitchFamily="34" charset="0"/>
                  <a:ea typeface="FedEx Sans" panose="020B0603020203020204" pitchFamily="34" charset="0"/>
                  <a:cs typeface="FedEx Sans" panose="020B0603020203020204" pitchFamily="34" charset="0"/>
                </a:defRPr>
              </a:lvl3pPr>
              <a:lvl4pPr marL="457200" indent="-173736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300"/>
                </a:spcAft>
                <a:buFont typeface=".AppleSystemUIFont" charset="-120"/>
                <a:buChar char="–"/>
                <a:defRPr sz="1400" kern="1200">
                  <a:solidFill>
                    <a:schemeClr val="bg2"/>
                  </a:solidFill>
                  <a:latin typeface="FedEx Sans" panose="020B0603020203020204" pitchFamily="34" charset="0"/>
                  <a:ea typeface="FedEx Sans" panose="020B0603020203020204" pitchFamily="34" charset="0"/>
                  <a:cs typeface="FedEx Sans" panose="020B0603020203020204" pitchFamily="34" charset="0"/>
                </a:defRPr>
              </a:lvl4pPr>
              <a:lvl5pPr marL="850392" indent="-22860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300"/>
                </a:spcAft>
                <a:buFont typeface=".AppleSystemUIFont" charset="-120"/>
                <a:buChar char="‣"/>
                <a:defRPr sz="1400" kern="1200">
                  <a:solidFill>
                    <a:schemeClr val="bg2"/>
                  </a:solidFill>
                  <a:latin typeface="FedEx Sans" panose="020B0603020203020204" pitchFamily="34" charset="0"/>
                  <a:ea typeface="FedEx Sans" panose="020B0603020203020204" pitchFamily="34" charset="0"/>
                  <a:cs typeface="FedEx Sans" panose="020B0603020203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lang="en-US" sz="1200" b="1">
                  <a:solidFill>
                    <a:schemeClr val="tx1"/>
                  </a:solidFill>
                  <a:latin typeface="+mn-lt"/>
                </a:rPr>
                <a:t>Customer Retention Initiatives</a:t>
              </a:r>
              <a:endPara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7" name="Text Placeholder 5">
              <a:extLst>
                <a:ext uri="{FF2B5EF4-FFF2-40B4-BE49-F238E27FC236}">
                  <a16:creationId xmlns:a16="http://schemas.microsoft.com/office/drawing/2014/main" id="{BC29D880-9239-F9FA-0302-79D47A286B23}"/>
                </a:ext>
              </a:extLst>
            </p:cNvPr>
            <p:cNvSpPr txBox="1">
              <a:spLocks/>
            </p:cNvSpPr>
            <p:nvPr/>
          </p:nvSpPr>
          <p:spPr>
            <a:xfrm>
              <a:off x="4160010" y="2620172"/>
              <a:ext cx="1625932" cy="672898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0" marR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tabLst/>
                <a:defRPr sz="2000" kern="1200">
                  <a:solidFill>
                    <a:schemeClr val="bg2"/>
                  </a:solidFill>
                  <a:latin typeface="FedEx Sans" panose="020B0603020203020204" pitchFamily="34" charset="0"/>
                  <a:ea typeface="FedEx Sans" panose="020B0603020203020204" pitchFamily="34" charset="0"/>
                  <a:cs typeface="FedEx Sans" panose="020B0603020203020204" pitchFamily="34" charset="0"/>
                </a:defRPr>
              </a:lvl1pPr>
              <a:lvl2pPr marL="0" marR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/>
                <a:buNone/>
                <a:tabLst/>
                <a:defRPr sz="1400" kern="1200">
                  <a:solidFill>
                    <a:schemeClr val="bg2"/>
                  </a:solidFill>
                  <a:latin typeface="FedEx Sans" panose="020B0603020203020204" pitchFamily="34" charset="0"/>
                  <a:ea typeface="FedEx Sans" panose="020B0603020203020204" pitchFamily="34" charset="0"/>
                  <a:cs typeface="FedEx Sans" panose="020B0603020203020204" pitchFamily="34" charset="0"/>
                </a:defRPr>
              </a:lvl2pPr>
              <a:lvl3pPr marL="164592" indent="-164592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300"/>
                </a:spcAft>
                <a:buFont typeface="Arial"/>
                <a:buChar char="•"/>
                <a:defRPr sz="1400" kern="1200">
                  <a:solidFill>
                    <a:schemeClr val="bg2"/>
                  </a:solidFill>
                  <a:latin typeface="FedEx Sans" panose="020B0603020203020204" pitchFamily="34" charset="0"/>
                  <a:ea typeface="FedEx Sans" panose="020B0603020203020204" pitchFamily="34" charset="0"/>
                  <a:cs typeface="FedEx Sans" panose="020B0603020203020204" pitchFamily="34" charset="0"/>
                </a:defRPr>
              </a:lvl3pPr>
              <a:lvl4pPr marL="457200" indent="-173736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300"/>
                </a:spcAft>
                <a:buFont typeface=".AppleSystemUIFont" charset="-120"/>
                <a:buChar char="–"/>
                <a:defRPr sz="1400" kern="1200">
                  <a:solidFill>
                    <a:schemeClr val="bg2"/>
                  </a:solidFill>
                  <a:latin typeface="FedEx Sans" panose="020B0603020203020204" pitchFamily="34" charset="0"/>
                  <a:ea typeface="FedEx Sans" panose="020B0603020203020204" pitchFamily="34" charset="0"/>
                  <a:cs typeface="FedEx Sans" panose="020B0603020203020204" pitchFamily="34" charset="0"/>
                </a:defRPr>
              </a:lvl4pPr>
              <a:lvl5pPr marL="850392" indent="-22860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300"/>
                </a:spcAft>
                <a:buFont typeface=".AppleSystemUIFont" charset="-120"/>
                <a:buChar char="‣"/>
                <a:defRPr sz="1400" kern="1200">
                  <a:solidFill>
                    <a:schemeClr val="bg2"/>
                  </a:solidFill>
                  <a:latin typeface="FedEx Sans" panose="020B0603020203020204" pitchFamily="34" charset="0"/>
                  <a:ea typeface="FedEx Sans" panose="020B0603020203020204" pitchFamily="34" charset="0"/>
                  <a:cs typeface="FedEx Sans" panose="020B0603020203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lang="en-US" sz="1200" b="1">
                  <a:solidFill>
                    <a:schemeClr val="tx1"/>
                  </a:solidFill>
                  <a:latin typeface="+mn-lt"/>
                </a:rPr>
                <a:t>Flexible Booking Opportunities </a:t>
              </a:r>
              <a:endPara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FedEx Sans" panose="020B0603020203020204" pitchFamily="34" charset="0"/>
                <a:cs typeface="FedEx Sans" panose="020B0603020203020204" pitchFamily="34" charset="0"/>
              </a:endParaRPr>
            </a:p>
          </p:txBody>
        </p:sp>
        <p:sp>
          <p:nvSpPr>
            <p:cNvPr id="28" name="Text Placeholder 5">
              <a:extLst>
                <a:ext uri="{FF2B5EF4-FFF2-40B4-BE49-F238E27FC236}">
                  <a16:creationId xmlns:a16="http://schemas.microsoft.com/office/drawing/2014/main" id="{D053362D-3063-22EB-D627-46B339569E32}"/>
                </a:ext>
              </a:extLst>
            </p:cNvPr>
            <p:cNvSpPr txBox="1">
              <a:spLocks/>
            </p:cNvSpPr>
            <p:nvPr/>
          </p:nvSpPr>
          <p:spPr>
            <a:xfrm>
              <a:off x="2127117" y="2468369"/>
              <a:ext cx="1404858" cy="591155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marR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tabLst/>
                <a:defRPr sz="2000" kern="1200">
                  <a:solidFill>
                    <a:schemeClr val="bg2"/>
                  </a:solidFill>
                  <a:latin typeface="FedEx Sans" panose="020B0603020203020204" pitchFamily="34" charset="0"/>
                  <a:ea typeface="FedEx Sans" panose="020B0603020203020204" pitchFamily="34" charset="0"/>
                  <a:cs typeface="FedEx Sans" panose="020B0603020203020204" pitchFamily="34" charset="0"/>
                </a:defRPr>
              </a:lvl1pPr>
              <a:lvl2pPr marL="0" marR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/>
                <a:buNone/>
                <a:tabLst/>
                <a:defRPr sz="1400" kern="1200">
                  <a:solidFill>
                    <a:schemeClr val="bg2"/>
                  </a:solidFill>
                  <a:latin typeface="FedEx Sans" panose="020B0603020203020204" pitchFamily="34" charset="0"/>
                  <a:ea typeface="FedEx Sans" panose="020B0603020203020204" pitchFamily="34" charset="0"/>
                  <a:cs typeface="FedEx Sans" panose="020B0603020203020204" pitchFamily="34" charset="0"/>
                </a:defRPr>
              </a:lvl2pPr>
              <a:lvl3pPr marL="164592" indent="-164592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300"/>
                </a:spcAft>
                <a:buFont typeface="Arial"/>
                <a:buChar char="•"/>
                <a:defRPr sz="1400" kern="1200">
                  <a:solidFill>
                    <a:schemeClr val="bg2"/>
                  </a:solidFill>
                  <a:latin typeface="FedEx Sans" panose="020B0603020203020204" pitchFamily="34" charset="0"/>
                  <a:ea typeface="FedEx Sans" panose="020B0603020203020204" pitchFamily="34" charset="0"/>
                  <a:cs typeface="FedEx Sans" panose="020B0603020203020204" pitchFamily="34" charset="0"/>
                </a:defRPr>
              </a:lvl3pPr>
              <a:lvl4pPr marL="457200" indent="-173736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300"/>
                </a:spcAft>
                <a:buFont typeface=".AppleSystemUIFont" charset="-120"/>
                <a:buChar char="–"/>
                <a:defRPr sz="1400" kern="1200">
                  <a:solidFill>
                    <a:schemeClr val="bg2"/>
                  </a:solidFill>
                  <a:latin typeface="FedEx Sans" panose="020B0603020203020204" pitchFamily="34" charset="0"/>
                  <a:ea typeface="FedEx Sans" panose="020B0603020203020204" pitchFamily="34" charset="0"/>
                  <a:cs typeface="FedEx Sans" panose="020B0603020203020204" pitchFamily="34" charset="0"/>
                </a:defRPr>
              </a:lvl4pPr>
              <a:lvl5pPr marL="850392" indent="-22860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300"/>
                </a:spcAft>
                <a:buFont typeface=".AppleSystemUIFont" charset="-120"/>
                <a:buChar char="‣"/>
                <a:defRPr sz="1400" kern="1200">
                  <a:solidFill>
                    <a:schemeClr val="bg2"/>
                  </a:solidFill>
                  <a:latin typeface="FedEx Sans" panose="020B0603020203020204" pitchFamily="34" charset="0"/>
                  <a:ea typeface="FedEx Sans" panose="020B0603020203020204" pitchFamily="34" charset="0"/>
                  <a:cs typeface="FedEx Sans" panose="020B0603020203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lang="en-US" sz="1200" b="1">
                  <a:solidFill>
                    <a:schemeClr val="tx1"/>
                  </a:solidFill>
                  <a:latin typeface="+mn-lt"/>
                </a:rPr>
                <a:t>Identification of High-Risk Reservations</a:t>
              </a:r>
              <a:endPara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FedEx Sans" panose="020B0603020203020204" pitchFamily="34" charset="0"/>
                <a:cs typeface="FedEx Sans" panose="020B0603020203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0824CD6-C264-9949-04E1-20EF9EBE889A}"/>
                </a:ext>
              </a:extLst>
            </p:cNvPr>
            <p:cNvSpPr txBox="1"/>
            <p:nvPr/>
          </p:nvSpPr>
          <p:spPr>
            <a:xfrm>
              <a:off x="985668" y="2074422"/>
              <a:ext cx="1493238" cy="483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FedEx Sans Light" panose="020B0403020203020204" pitchFamily="34" charset="0"/>
                  <a:cs typeface="FedEx Sans Light" panose="020B0403020203020204" pitchFamily="34" charset="0"/>
                </a:rPr>
                <a:t>Minimize Monetary Losses</a:t>
              </a:r>
            </a:p>
          </p:txBody>
        </p:sp>
      </p:grp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32A11E25-4D00-335F-B89A-B09A082DEA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0441" y="4790491"/>
            <a:ext cx="607932" cy="612682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396DF00F-9541-017B-AFDB-B7E14BFF51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85473" y="3108482"/>
            <a:ext cx="549119" cy="549119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580C1CE-A641-14D1-DA8E-09060ED8FE61}"/>
              </a:ext>
            </a:extLst>
          </p:cNvPr>
          <p:cNvGrpSpPr/>
          <p:nvPr/>
        </p:nvGrpSpPr>
        <p:grpSpPr>
          <a:xfrm>
            <a:off x="134200" y="2813433"/>
            <a:ext cx="4386948" cy="2618384"/>
            <a:chOff x="334307" y="4140231"/>
            <a:chExt cx="4386948" cy="2618384"/>
          </a:xfrm>
        </p:grpSpPr>
        <p:sp>
          <p:nvSpPr>
            <p:cNvPr id="32" name="Circle: Hollow 31">
              <a:extLst>
                <a:ext uri="{FF2B5EF4-FFF2-40B4-BE49-F238E27FC236}">
                  <a16:creationId xmlns:a16="http://schemas.microsoft.com/office/drawing/2014/main" id="{87AB1E95-61A2-3F05-FBDF-436AA8F6F581}"/>
                </a:ext>
              </a:extLst>
            </p:cNvPr>
            <p:cNvSpPr/>
            <p:nvPr/>
          </p:nvSpPr>
          <p:spPr>
            <a:xfrm rot="552239">
              <a:off x="1250678" y="4243945"/>
              <a:ext cx="2489735" cy="2430585"/>
            </a:xfrm>
            <a:prstGeom prst="donut">
              <a:avLst>
                <a:gd name="adj" fmla="val 9158"/>
              </a:avLst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FB70602-DD68-D064-24F4-F85D993B3723}"/>
                </a:ext>
              </a:extLst>
            </p:cNvPr>
            <p:cNvGrpSpPr/>
            <p:nvPr/>
          </p:nvGrpSpPr>
          <p:grpSpPr>
            <a:xfrm>
              <a:off x="2542078" y="4140231"/>
              <a:ext cx="650099" cy="650099"/>
              <a:chOff x="2850712" y="3109629"/>
              <a:chExt cx="1006164" cy="1006165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BAF548AF-A32D-C1B5-11EE-967057605C0C}"/>
                  </a:ext>
                </a:extLst>
              </p:cNvPr>
              <p:cNvGrpSpPr/>
              <p:nvPr/>
            </p:nvGrpSpPr>
            <p:grpSpPr>
              <a:xfrm>
                <a:off x="2850712" y="3109629"/>
                <a:ext cx="1006164" cy="1006165"/>
                <a:chOff x="2231677" y="1677038"/>
                <a:chExt cx="1006164" cy="1006165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65C3B1AE-141C-9A59-F261-FC441E903D2B}"/>
                    </a:ext>
                  </a:extLst>
                </p:cNvPr>
                <p:cNvSpPr/>
                <p:nvPr/>
              </p:nvSpPr>
              <p:spPr>
                <a:xfrm>
                  <a:off x="2231677" y="1677038"/>
                  <a:ext cx="1006164" cy="100616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6600"/>
                    </a:gs>
                    <a:gs pos="49000">
                      <a:srgbClr val="6E09BC"/>
                    </a:gs>
                    <a:gs pos="99000">
                      <a:srgbClr val="6201CC"/>
                    </a:gs>
                  </a:gsLst>
                  <a:lin ang="8100000" scaled="1"/>
                  <a:tileRect/>
                </a:gradFill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fontAlgn="base">
                    <a:lnSpc>
                      <a:spcPct val="90000"/>
                    </a:lnSpc>
                    <a:spcBef>
                      <a:spcPct val="50000"/>
                    </a:spcBef>
                    <a:spcAft>
                      <a:spcPct val="0"/>
                    </a:spcAft>
                    <a:defRPr/>
                  </a:pPr>
                  <a:endParaRPr lang="en-US" kern="0">
                    <a:solidFill>
                      <a:prstClr val="white"/>
                    </a:solidFill>
                    <a:latin typeface="Arial Narrow"/>
                    <a:ea typeface="ＭＳ Ｐゴシック" pitchFamily="34" charset="-128"/>
                  </a:endParaRP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05D24CBE-6584-B68B-D0F5-9E3E8815083F}"/>
                    </a:ext>
                  </a:extLst>
                </p:cNvPr>
                <p:cNvSpPr/>
                <p:nvPr/>
              </p:nvSpPr>
              <p:spPr>
                <a:xfrm>
                  <a:off x="2277069" y="1722430"/>
                  <a:ext cx="915381" cy="915381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fontAlgn="base">
                    <a:lnSpc>
                      <a:spcPct val="90000"/>
                    </a:lnSpc>
                    <a:spcBef>
                      <a:spcPct val="50000"/>
                    </a:spcBef>
                    <a:spcAft>
                      <a:spcPct val="0"/>
                    </a:spcAft>
                    <a:defRPr/>
                  </a:pPr>
                  <a:endParaRPr lang="en-US" kern="0">
                    <a:solidFill>
                      <a:prstClr val="white"/>
                    </a:solidFill>
                    <a:latin typeface="Arial Narrow"/>
                    <a:ea typeface="ＭＳ Ｐゴシック" pitchFamily="34" charset="-128"/>
                  </a:endParaRPr>
                </a:p>
              </p:txBody>
            </p:sp>
          </p:grp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6B0CDB22-7875-243B-5E48-EFC11496BF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09215" y="3246530"/>
                <a:ext cx="690069" cy="690069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2E7055B-0C1C-EAA9-E84E-DBCF121CE3FB}"/>
                </a:ext>
              </a:extLst>
            </p:cNvPr>
            <p:cNvGrpSpPr/>
            <p:nvPr/>
          </p:nvGrpSpPr>
          <p:grpSpPr>
            <a:xfrm>
              <a:off x="2667454" y="6108516"/>
              <a:ext cx="650099" cy="650099"/>
              <a:chOff x="2231677" y="1677038"/>
              <a:chExt cx="1006164" cy="1006165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9D0F49D3-C5EF-0ADE-4D66-5A3690853AFD}"/>
                  </a:ext>
                </a:extLst>
              </p:cNvPr>
              <p:cNvSpPr/>
              <p:nvPr/>
            </p:nvSpPr>
            <p:spPr>
              <a:xfrm>
                <a:off x="2231677" y="1677038"/>
                <a:ext cx="1006164" cy="1006165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49000">
                    <a:srgbClr val="6E09BC"/>
                  </a:gs>
                  <a:gs pos="99000">
                    <a:srgbClr val="6201CC"/>
                  </a:gs>
                </a:gsLst>
                <a:lin ang="8100000" scaled="1"/>
                <a:tileRect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prstClr val="white"/>
                  </a:solidFill>
                  <a:latin typeface="Arial Narrow"/>
                  <a:ea typeface="ＭＳ Ｐゴシック" pitchFamily="34" charset="-128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DC1A810-ECF7-CBE6-F562-62214C3D6DE3}"/>
                  </a:ext>
                </a:extLst>
              </p:cNvPr>
              <p:cNvSpPr/>
              <p:nvPr/>
            </p:nvSpPr>
            <p:spPr>
              <a:xfrm>
                <a:off x="2277069" y="1722430"/>
                <a:ext cx="915381" cy="915381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prstClr val="white"/>
                  </a:solidFill>
                  <a:latin typeface="Arial Narrow"/>
                  <a:ea typeface="ＭＳ Ｐゴシック" pitchFamily="34" charset="-128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3098222-7A5C-D50E-B956-605AD673C9ED}"/>
                </a:ext>
              </a:extLst>
            </p:cNvPr>
            <p:cNvGrpSpPr/>
            <p:nvPr/>
          </p:nvGrpSpPr>
          <p:grpSpPr>
            <a:xfrm>
              <a:off x="1014482" y="5100854"/>
              <a:ext cx="650099" cy="650099"/>
              <a:chOff x="2231677" y="1677038"/>
              <a:chExt cx="1006164" cy="1006165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7E44AC0D-E45B-A74A-5922-98861159A315}"/>
                  </a:ext>
                </a:extLst>
              </p:cNvPr>
              <p:cNvSpPr/>
              <p:nvPr/>
            </p:nvSpPr>
            <p:spPr>
              <a:xfrm>
                <a:off x="2231677" y="1677038"/>
                <a:ext cx="1006164" cy="1006165"/>
              </a:xfrm>
              <a:prstGeom prst="ellipse">
                <a:avLst/>
              </a:prstGeom>
              <a:gradFill flip="none" rotWithShape="1">
                <a:gsLst>
                  <a:gs pos="0">
                    <a:srgbClr val="FF6600"/>
                  </a:gs>
                  <a:gs pos="49000">
                    <a:srgbClr val="6E09BC"/>
                  </a:gs>
                  <a:gs pos="99000">
                    <a:srgbClr val="6201CC"/>
                  </a:gs>
                </a:gsLst>
                <a:lin ang="8100000" scaled="1"/>
                <a:tileRect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prstClr val="white"/>
                  </a:solidFill>
                  <a:latin typeface="Arial Narrow"/>
                  <a:ea typeface="ＭＳ Ｐゴシック" pitchFamily="34" charset="-128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8785E75-72D5-AFD9-1924-54F7072CC9C9}"/>
                  </a:ext>
                </a:extLst>
              </p:cNvPr>
              <p:cNvSpPr/>
              <p:nvPr/>
            </p:nvSpPr>
            <p:spPr>
              <a:xfrm>
                <a:off x="2277069" y="1722430"/>
                <a:ext cx="915381" cy="915381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fontAlgn="base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defRPr/>
                </a:pPr>
                <a:endParaRPr lang="en-US" kern="0">
                  <a:solidFill>
                    <a:prstClr val="white"/>
                  </a:solidFill>
                  <a:latin typeface="Arial Narrow"/>
                  <a:ea typeface="ＭＳ Ｐゴシック" pitchFamily="34" charset="-128"/>
                </a:endParaRPr>
              </a:p>
            </p:txBody>
          </p:sp>
        </p:grpSp>
        <p:sp>
          <p:nvSpPr>
            <p:cNvPr id="36" name="Title 3">
              <a:extLst>
                <a:ext uri="{FF2B5EF4-FFF2-40B4-BE49-F238E27FC236}">
                  <a16:creationId xmlns:a16="http://schemas.microsoft.com/office/drawing/2014/main" id="{9954AB95-9E42-0C5C-5B7B-85DB2CC4887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34307" y="5282687"/>
              <a:ext cx="767465" cy="299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en-US" sz="3500" b="0" i="0" kern="1200" dirty="0">
                  <a:solidFill>
                    <a:srgbClr val="4D148C"/>
                  </a:solidFill>
                  <a:latin typeface="FedEx Sans" panose="020B0603020203020204" pitchFamily="34" charset="0"/>
                  <a:ea typeface="ＭＳ Ｐゴシック" pitchFamily="34" charset="-128"/>
                  <a:cs typeface="+mj-cs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509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509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509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509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544734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509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1089471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509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1634206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509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2178943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509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600"/>
                </a:spcAft>
                <a:defRPr/>
              </a:pPr>
              <a:r>
                <a:rPr sz="1200" b="1">
                  <a:solidFill>
                    <a:schemeClr val="tx1"/>
                  </a:solidFill>
                  <a:latin typeface="+mn-lt"/>
                  <a:ea typeface="FedEx Sans" panose="020B0603020203020204" pitchFamily="34" charset="0"/>
                  <a:cs typeface="FedEx Sans" panose="020B0603020203020204" pitchFamily="34" charset="0"/>
                </a:rPr>
                <a:t>Revenue Losses</a:t>
              </a:r>
            </a:p>
          </p:txBody>
        </p:sp>
        <p:sp>
          <p:nvSpPr>
            <p:cNvPr id="37" name="Title 3">
              <a:extLst>
                <a:ext uri="{FF2B5EF4-FFF2-40B4-BE49-F238E27FC236}">
                  <a16:creationId xmlns:a16="http://schemas.microsoft.com/office/drawing/2014/main" id="{DFFF137C-E18A-6ED2-CB67-AC4C31B203A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520825" y="4228685"/>
              <a:ext cx="1200430" cy="5322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en-US" sz="3500" b="0" i="0" kern="1200" dirty="0">
                  <a:solidFill>
                    <a:srgbClr val="4D148C"/>
                  </a:solidFill>
                  <a:latin typeface="FedEx Sans" panose="020B0603020203020204" pitchFamily="34" charset="0"/>
                  <a:ea typeface="ＭＳ Ｐゴシック" pitchFamily="34" charset="-128"/>
                  <a:cs typeface="+mj-cs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509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509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509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509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544734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509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1089471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509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1634206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509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2178943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509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600"/>
                </a:spcAft>
                <a:defRPr/>
              </a:pPr>
              <a:r>
                <a:rPr sz="1200" b="1">
                  <a:solidFill>
                    <a:schemeClr val="tx1"/>
                  </a:solidFill>
                  <a:latin typeface="+mn-lt"/>
                  <a:ea typeface="FedEx Sans" panose="020B0603020203020204" pitchFamily="34" charset="0"/>
                  <a:cs typeface="FedEx Sans" panose="020B0603020203020204" pitchFamily="34" charset="0"/>
                </a:rPr>
                <a:t>Resource Allocation Challenges</a:t>
              </a:r>
            </a:p>
          </p:txBody>
        </p:sp>
        <p:sp>
          <p:nvSpPr>
            <p:cNvPr id="38" name="Title 3">
              <a:extLst>
                <a:ext uri="{FF2B5EF4-FFF2-40B4-BE49-F238E27FC236}">
                  <a16:creationId xmlns:a16="http://schemas.microsoft.com/office/drawing/2014/main" id="{661BEF55-1E41-2AA9-D098-839AB28C2A6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446984" y="6412557"/>
              <a:ext cx="1200430" cy="213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lang="en-US" sz="3500" b="0" i="0" kern="1200" dirty="0">
                  <a:solidFill>
                    <a:srgbClr val="4D148C"/>
                  </a:solidFill>
                  <a:latin typeface="FedEx Sans" panose="020B0603020203020204" pitchFamily="34" charset="0"/>
                  <a:ea typeface="ＭＳ Ｐゴシック" pitchFamily="34" charset="-128"/>
                  <a:cs typeface="+mj-cs"/>
                </a:defRPr>
              </a:lvl1pPr>
              <a:lvl2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509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509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509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509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544734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509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1089471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509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1634206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509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2178943" algn="l" rtl="0" eaLnBrk="1" fontAlgn="base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509">
                  <a:solidFill>
                    <a:schemeClr val="tx2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600"/>
                </a:spcAft>
                <a:defRPr/>
              </a:pPr>
              <a:r>
                <a:rPr sz="1200" b="1">
                  <a:solidFill>
                    <a:schemeClr val="tx1"/>
                  </a:solidFill>
                  <a:latin typeface="+mn-lt"/>
                  <a:ea typeface="FedEx Sans" panose="020B0603020203020204" pitchFamily="34" charset="0"/>
                  <a:cs typeface="FedEx Sans" panose="020B0603020203020204" pitchFamily="34" charset="0"/>
                </a:rPr>
                <a:t>Capacity Optimization</a:t>
              </a:r>
            </a:p>
          </p:txBody>
        </p:sp>
      </p:grpSp>
      <p:pic>
        <p:nvPicPr>
          <p:cNvPr id="47" name="Picture 46" descr="Icon&#10;&#10;Description automatically generated">
            <a:extLst>
              <a:ext uri="{FF2B5EF4-FFF2-40B4-BE49-F238E27FC236}">
                <a16:creationId xmlns:a16="http://schemas.microsoft.com/office/drawing/2014/main" id="{78C7E645-681D-5DF6-2843-1E096507AF6F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173" y="3901324"/>
            <a:ext cx="511387" cy="393047"/>
          </a:xfrm>
          <a:prstGeom prst="rect">
            <a:avLst/>
          </a:prstGeom>
        </p:spPr>
      </p:pic>
      <p:pic>
        <p:nvPicPr>
          <p:cNvPr id="48" name="Picture 47" descr="A picture containing object, clock, monitor&#10;&#10;Description automatically generated">
            <a:extLst>
              <a:ext uri="{FF2B5EF4-FFF2-40B4-BE49-F238E27FC236}">
                <a16:creationId xmlns:a16="http://schemas.microsoft.com/office/drawing/2014/main" id="{8F7326F3-597E-1D27-4F95-172DDAEA13BD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0826" y="4793128"/>
            <a:ext cx="375597" cy="542054"/>
          </a:xfrm>
          <a:prstGeom prst="rect">
            <a:avLst/>
          </a:prstGeom>
        </p:spPr>
      </p:pic>
      <p:pic>
        <p:nvPicPr>
          <p:cNvPr id="49" name="Picture 48" descr="Icon&#10;&#10;Description automatically generated">
            <a:extLst>
              <a:ext uri="{FF2B5EF4-FFF2-40B4-BE49-F238E27FC236}">
                <a16:creationId xmlns:a16="http://schemas.microsoft.com/office/drawing/2014/main" id="{96E0C499-04BB-E74A-4E8D-22399245FDED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4619" y="3117605"/>
            <a:ext cx="650635" cy="650635"/>
          </a:xfrm>
          <a:prstGeom prst="rect">
            <a:avLst/>
          </a:prstGeom>
        </p:spPr>
      </p:pic>
      <p:pic>
        <p:nvPicPr>
          <p:cNvPr id="50" name="Picture 49" descr="A picture containing shape&#10;&#10;Description automatically generated">
            <a:extLst>
              <a:ext uri="{FF2B5EF4-FFF2-40B4-BE49-F238E27FC236}">
                <a16:creationId xmlns:a16="http://schemas.microsoft.com/office/drawing/2014/main" id="{28B2DDB2-CCD8-C910-0A7E-2CC21CCA33FF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3874" y="3083636"/>
            <a:ext cx="616362" cy="663774"/>
          </a:xfrm>
          <a:prstGeom prst="rect">
            <a:avLst/>
          </a:prstGeom>
        </p:spPr>
      </p:pic>
      <p:pic>
        <p:nvPicPr>
          <p:cNvPr id="51" name="Picture 50" descr="Icon&#10;&#10;Description automatically generated">
            <a:extLst>
              <a:ext uri="{FF2B5EF4-FFF2-40B4-BE49-F238E27FC236}">
                <a16:creationId xmlns:a16="http://schemas.microsoft.com/office/drawing/2014/main" id="{E55C7FB6-23A2-D182-6A8F-7FAAAA60BFB0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2134" y="4771417"/>
            <a:ext cx="565382" cy="670699"/>
          </a:xfrm>
          <a:prstGeom prst="rect">
            <a:avLst/>
          </a:prstGeom>
        </p:spPr>
      </p:pic>
      <p:pic>
        <p:nvPicPr>
          <p:cNvPr id="52" name="Picture 51" descr="Shape, icon&#10;&#10;Description automatically generated">
            <a:extLst>
              <a:ext uri="{FF2B5EF4-FFF2-40B4-BE49-F238E27FC236}">
                <a16:creationId xmlns:a16="http://schemas.microsoft.com/office/drawing/2014/main" id="{DCD25D0B-8612-1107-F876-89772877F272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9377" y="4804206"/>
            <a:ext cx="642973" cy="63791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BA73889-56FD-4E8B-844F-825BA0963A21}"/>
              </a:ext>
            </a:extLst>
          </p:cNvPr>
          <p:cNvSpPr txBox="1"/>
          <p:nvPr/>
        </p:nvSpPr>
        <p:spPr>
          <a:xfrm>
            <a:off x="1748664" y="3933573"/>
            <a:ext cx="1662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latin typeface="+mj-lt"/>
              </a:rPr>
              <a:t>Challenges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68ECE46-EFCC-7086-39EE-7365C02DE02D}"/>
              </a:ext>
            </a:extLst>
          </p:cNvPr>
          <p:cNvSpPr txBox="1"/>
          <p:nvPr/>
        </p:nvSpPr>
        <p:spPr>
          <a:xfrm>
            <a:off x="7001081" y="5324831"/>
            <a:ext cx="1275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>
                <a:latin typeface="+mj-lt"/>
              </a:rPr>
              <a:t>Objectives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37059CE-8AF3-0C1D-C19D-09BB13E62BFB}"/>
              </a:ext>
            </a:extLst>
          </p:cNvPr>
          <p:cNvSpPr/>
          <p:nvPr/>
        </p:nvSpPr>
        <p:spPr>
          <a:xfrm>
            <a:off x="4876800" y="3747410"/>
            <a:ext cx="1449520" cy="4308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761255" y="-594321"/>
            <a:ext cx="2369955" cy="1783930"/>
          </a:xfrm>
          <a:custGeom>
            <a:avLst/>
            <a:gdLst/>
            <a:ahLst/>
            <a:cxnLst/>
            <a:rect l="l" t="t" r="r" b="b"/>
            <a:pathLst>
              <a:path w="2369955" h="1783930">
                <a:moveTo>
                  <a:pt x="0" y="0"/>
                </a:moveTo>
                <a:lnTo>
                  <a:pt x="2369955" y="0"/>
                </a:lnTo>
                <a:lnTo>
                  <a:pt x="2369955" y="1783929"/>
                </a:lnTo>
                <a:lnTo>
                  <a:pt x="0" y="1783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196872" flipH="1" flipV="1">
            <a:off x="-1135142" y="5943073"/>
            <a:ext cx="4177797" cy="3395410"/>
          </a:xfrm>
          <a:custGeom>
            <a:avLst/>
            <a:gdLst/>
            <a:ahLst/>
            <a:cxnLst/>
            <a:rect l="l" t="t" r="r" b="b"/>
            <a:pathLst>
              <a:path w="4177797" h="3395410">
                <a:moveTo>
                  <a:pt x="4177797" y="3395410"/>
                </a:moveTo>
                <a:lnTo>
                  <a:pt x="0" y="3395410"/>
                </a:lnTo>
                <a:lnTo>
                  <a:pt x="0" y="0"/>
                </a:lnTo>
                <a:lnTo>
                  <a:pt x="4177797" y="0"/>
                </a:lnTo>
                <a:lnTo>
                  <a:pt x="4177797" y="339541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326949" y="914170"/>
          <a:ext cx="4424934" cy="5999810"/>
        </p:xfrm>
        <a:graphic>
          <a:graphicData uri="http://schemas.openxmlformats.org/drawingml/2006/table">
            <a:tbl>
              <a:tblPr/>
              <a:tblGrid>
                <a:gridCol w="1862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26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7665"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Arvo Bold"/>
                        </a:rPr>
                        <a:t>PROCESS</a:t>
                      </a:r>
                      <a:endParaRPr lang="en-US" sz="1100"/>
                    </a:p>
                  </a:txBody>
                  <a:tcPr marL="76200" marR="76200" marT="76200" marB="762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Arvo Bold"/>
                        </a:rPr>
                        <a:t>DESCRIPTION</a:t>
                      </a:r>
                      <a:endParaRPr lang="en-US" sz="1100" dirty="0"/>
                    </a:p>
                  </a:txBody>
                  <a:tcPr marL="76200" marR="76200" marT="76200" marB="762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5548"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Arvo"/>
                        </a:rPr>
                        <a:t>Data Summary</a:t>
                      </a:r>
                      <a:endParaRPr lang="en-US" sz="1100"/>
                    </a:p>
                  </a:txBody>
                  <a:tcPr marL="76200" marR="76200" marT="76200" marB="762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59080" lvl="1" indent="-129540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Arvo"/>
                        </a:rPr>
                        <a:t>summary of characteristics and statistical value of dataset </a:t>
                      </a:r>
                      <a:endParaRPr lang="en-US" sz="1100" dirty="0"/>
                    </a:p>
                  </a:txBody>
                  <a:tcPr marL="76200" marR="76200" marT="76200" marB="762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3498"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Arvo"/>
                        </a:rPr>
                        <a:t>Missing &amp; Duplicate Value</a:t>
                      </a:r>
                      <a:endParaRPr lang="en-US" sz="1100"/>
                    </a:p>
                  </a:txBody>
                  <a:tcPr marL="76200" marR="76200" marT="76200" marB="762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59080" lvl="1" indent="-129540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Arvo"/>
                        </a:rPr>
                        <a:t>not detected</a:t>
                      </a:r>
                      <a:endParaRPr lang="en-US" sz="1100"/>
                    </a:p>
                  </a:txBody>
                  <a:tcPr marL="76200" marR="76200" marT="76200" marB="762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1969"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Arvo"/>
                        </a:rPr>
                        <a:t>Feature Engineering</a:t>
                      </a:r>
                      <a:endParaRPr lang="en-US" sz="1100"/>
                    </a:p>
                  </a:txBody>
                  <a:tcPr marL="76200" marR="76200" marT="76200" marB="762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59080" lvl="1" indent="-129540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Arvo"/>
                        </a:rPr>
                        <a:t>create new Arrival_date column</a:t>
                      </a:r>
                      <a:endParaRPr lang="en-US" sz="1100"/>
                    </a:p>
                  </a:txBody>
                  <a:tcPr marL="76200" marR="76200" marT="76200" marB="762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8505"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Arvo"/>
                        </a:rPr>
                        <a:t>Invalid Value</a:t>
                      </a:r>
                      <a:endParaRPr lang="en-US" sz="1100"/>
                    </a:p>
                  </a:txBody>
                  <a:tcPr marL="76200" marR="76200" marT="76200" marB="762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59080" lvl="1" indent="-129540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Arvo"/>
                        </a:rPr>
                        <a:t>32 rows are removed due to invalid date</a:t>
                      </a:r>
                      <a:endParaRPr lang="en-US" sz="1100"/>
                    </a:p>
                  </a:txBody>
                  <a:tcPr marL="76200" marR="76200" marT="76200" marB="762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97751"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Arvo"/>
                        </a:rPr>
                        <a:t>Outliers</a:t>
                      </a:r>
                      <a:endParaRPr lang="en-US" sz="1100"/>
                    </a:p>
                  </a:txBody>
                  <a:tcPr marL="76200" marR="76200" marT="76200" marB="762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59080" lvl="1" indent="-129540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Arvo"/>
                        </a:rPr>
                        <a:t>found in lead_time and avg_price_per_room, they remain in dataset</a:t>
                      </a:r>
                      <a:endParaRPr lang="en-US" sz="1100"/>
                    </a:p>
                  </a:txBody>
                  <a:tcPr marL="76200" marR="76200" marT="76200" marB="762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34874">
                <a:tc>
                  <a:txBody>
                    <a:bodyPr/>
                    <a:lstStyle/>
                    <a:p>
                      <a:pPr algn="ctr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latin typeface="Arvo"/>
                        </a:rPr>
                        <a:t>Data Distribution</a:t>
                      </a:r>
                      <a:endParaRPr lang="en-US" sz="1100"/>
                    </a:p>
                  </a:txBody>
                  <a:tcPr marL="76200" marR="76200" marT="76200" marB="762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59080" lvl="1" indent="-129540" algn="l">
                        <a:lnSpc>
                          <a:spcPts val="16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latin typeface="Arvo"/>
                        </a:rPr>
                        <a:t>identify relation between target field and other fields</a:t>
                      </a:r>
                      <a:endParaRPr lang="en-US" sz="1100" dirty="0"/>
                    </a:p>
                  </a:txBody>
                  <a:tcPr marL="76200" marR="76200" marT="76200" marB="762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Freeform 5"/>
          <p:cNvSpPr/>
          <p:nvPr/>
        </p:nvSpPr>
        <p:spPr>
          <a:xfrm>
            <a:off x="4994843" y="914170"/>
            <a:ext cx="4644224" cy="2987893"/>
          </a:xfrm>
          <a:custGeom>
            <a:avLst/>
            <a:gdLst/>
            <a:ahLst/>
            <a:cxnLst/>
            <a:rect l="l" t="t" r="r" b="b"/>
            <a:pathLst>
              <a:path w="4644224" h="2987893">
                <a:moveTo>
                  <a:pt x="0" y="0"/>
                </a:moveTo>
                <a:lnTo>
                  <a:pt x="4644224" y="0"/>
                </a:lnTo>
                <a:lnTo>
                  <a:pt x="4644224" y="2987893"/>
                </a:lnTo>
                <a:lnTo>
                  <a:pt x="0" y="29878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994843" y="4083038"/>
            <a:ext cx="4644224" cy="2830942"/>
          </a:xfrm>
          <a:custGeom>
            <a:avLst/>
            <a:gdLst/>
            <a:ahLst/>
            <a:cxnLst/>
            <a:rect l="l" t="t" r="r" b="b"/>
            <a:pathLst>
              <a:path w="4644224" h="2830942">
                <a:moveTo>
                  <a:pt x="0" y="0"/>
                </a:moveTo>
                <a:lnTo>
                  <a:pt x="4644224" y="0"/>
                </a:lnTo>
                <a:lnTo>
                  <a:pt x="4644224" y="2830941"/>
                </a:lnTo>
                <a:lnTo>
                  <a:pt x="0" y="28309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310397" y="196869"/>
            <a:ext cx="5531444" cy="535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59"/>
              </a:lnSpc>
            </a:pPr>
            <a:r>
              <a:rPr lang="en-US" sz="3999" dirty="0">
                <a:solidFill>
                  <a:srgbClr val="000000"/>
                </a:solidFill>
                <a:latin typeface="Arvo Bold"/>
              </a:rPr>
              <a:t>Data Pre-processing</a:t>
            </a:r>
          </a:p>
        </p:txBody>
      </p:sp>
      <p:sp>
        <p:nvSpPr>
          <p:cNvPr id="8" name="Freeform 8"/>
          <p:cNvSpPr/>
          <p:nvPr/>
        </p:nvSpPr>
        <p:spPr>
          <a:xfrm>
            <a:off x="8917554" y="0"/>
            <a:ext cx="836046" cy="836046"/>
          </a:xfrm>
          <a:custGeom>
            <a:avLst/>
            <a:gdLst/>
            <a:ahLst/>
            <a:cxnLst/>
            <a:rect l="l" t="t" r="r" b="b"/>
            <a:pathLst>
              <a:path w="836046" h="836046">
                <a:moveTo>
                  <a:pt x="0" y="0"/>
                </a:moveTo>
                <a:lnTo>
                  <a:pt x="836046" y="0"/>
                </a:lnTo>
                <a:lnTo>
                  <a:pt x="836046" y="836046"/>
                </a:lnTo>
                <a:lnTo>
                  <a:pt x="0" y="8360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-761255" y="-594321"/>
            <a:ext cx="2369955" cy="1783930"/>
          </a:xfrm>
          <a:custGeom>
            <a:avLst/>
            <a:gdLst/>
            <a:ahLst/>
            <a:cxnLst/>
            <a:rect l="l" t="t" r="r" b="b"/>
            <a:pathLst>
              <a:path w="2369955" h="1783930">
                <a:moveTo>
                  <a:pt x="0" y="0"/>
                </a:moveTo>
                <a:lnTo>
                  <a:pt x="2369955" y="0"/>
                </a:lnTo>
                <a:lnTo>
                  <a:pt x="2369955" y="1783929"/>
                </a:lnTo>
                <a:lnTo>
                  <a:pt x="0" y="1783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81191" y="250644"/>
            <a:ext cx="7585959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59"/>
              </a:lnSpc>
            </a:pPr>
            <a:r>
              <a:rPr lang="en-US" sz="3999" dirty="0">
                <a:solidFill>
                  <a:srgbClr val="000000"/>
                </a:solidFill>
                <a:latin typeface="Arvo Bold"/>
              </a:rPr>
              <a:t>Exploratory Data Analysis</a:t>
            </a:r>
          </a:p>
        </p:txBody>
      </p:sp>
      <p:sp>
        <p:nvSpPr>
          <p:cNvPr id="4" name="Freeform 4"/>
          <p:cNvSpPr/>
          <p:nvPr/>
        </p:nvSpPr>
        <p:spPr>
          <a:xfrm>
            <a:off x="8917554" y="0"/>
            <a:ext cx="836046" cy="836046"/>
          </a:xfrm>
          <a:custGeom>
            <a:avLst/>
            <a:gdLst/>
            <a:ahLst/>
            <a:cxnLst/>
            <a:rect l="l" t="t" r="r" b="b"/>
            <a:pathLst>
              <a:path w="836046" h="836046">
                <a:moveTo>
                  <a:pt x="0" y="0"/>
                </a:moveTo>
                <a:lnTo>
                  <a:pt x="836046" y="0"/>
                </a:lnTo>
                <a:lnTo>
                  <a:pt x="836046" y="836046"/>
                </a:lnTo>
                <a:lnTo>
                  <a:pt x="0" y="8360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222995" y="1140718"/>
            <a:ext cx="6128274" cy="3240425"/>
            <a:chOff x="0" y="0"/>
            <a:chExt cx="3702053" cy="195752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02053" cy="1957521"/>
            </a:xfrm>
            <a:custGeom>
              <a:avLst/>
              <a:gdLst/>
              <a:ahLst/>
              <a:cxnLst/>
              <a:rect l="l" t="t" r="r" b="b"/>
              <a:pathLst>
                <a:path w="3702053" h="1957521">
                  <a:moveTo>
                    <a:pt x="3577593" y="1957521"/>
                  </a:moveTo>
                  <a:lnTo>
                    <a:pt x="124460" y="1957521"/>
                  </a:lnTo>
                  <a:cubicBezTo>
                    <a:pt x="55880" y="1957521"/>
                    <a:pt x="0" y="1901641"/>
                    <a:pt x="0" y="183306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77593" y="0"/>
                  </a:lnTo>
                  <a:cubicBezTo>
                    <a:pt x="3646173" y="0"/>
                    <a:pt x="3702053" y="55880"/>
                    <a:pt x="3702053" y="124460"/>
                  </a:cubicBezTo>
                  <a:lnTo>
                    <a:pt x="3702053" y="1833061"/>
                  </a:lnTo>
                  <a:cubicBezTo>
                    <a:pt x="3702053" y="1901641"/>
                    <a:pt x="3646173" y="1957521"/>
                    <a:pt x="3577593" y="1957521"/>
                  </a:cubicBezTo>
                  <a:close/>
                </a:path>
              </a:pathLst>
            </a:custGeom>
            <a:solidFill>
              <a:srgbClr val="F47C00"/>
            </a:solidFill>
          </p:spPr>
        </p:sp>
      </p:grpSp>
      <p:sp>
        <p:nvSpPr>
          <p:cNvPr id="7" name="Freeform 7"/>
          <p:cNvSpPr/>
          <p:nvPr/>
        </p:nvSpPr>
        <p:spPr>
          <a:xfrm rot="-1196872" flipH="1" flipV="1">
            <a:off x="-1135142" y="5943073"/>
            <a:ext cx="4177797" cy="3395410"/>
          </a:xfrm>
          <a:custGeom>
            <a:avLst/>
            <a:gdLst/>
            <a:ahLst/>
            <a:cxnLst/>
            <a:rect l="l" t="t" r="r" b="b"/>
            <a:pathLst>
              <a:path w="4177797" h="3395410">
                <a:moveTo>
                  <a:pt x="4177797" y="3395410"/>
                </a:moveTo>
                <a:lnTo>
                  <a:pt x="0" y="3395410"/>
                </a:lnTo>
                <a:lnTo>
                  <a:pt x="0" y="0"/>
                </a:lnTo>
                <a:lnTo>
                  <a:pt x="4177797" y="0"/>
                </a:lnTo>
                <a:lnTo>
                  <a:pt x="4177797" y="339541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23723" y="4738624"/>
            <a:ext cx="6365873" cy="2336985"/>
            <a:chOff x="0" y="0"/>
            <a:chExt cx="3845585" cy="141175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845585" cy="1411758"/>
            </a:xfrm>
            <a:custGeom>
              <a:avLst/>
              <a:gdLst/>
              <a:ahLst/>
              <a:cxnLst/>
              <a:rect l="l" t="t" r="r" b="b"/>
              <a:pathLst>
                <a:path w="3845585" h="1411758">
                  <a:moveTo>
                    <a:pt x="3721125" y="1411758"/>
                  </a:moveTo>
                  <a:lnTo>
                    <a:pt x="124460" y="1411758"/>
                  </a:lnTo>
                  <a:cubicBezTo>
                    <a:pt x="55880" y="1411758"/>
                    <a:pt x="0" y="1355878"/>
                    <a:pt x="0" y="128729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721125" y="0"/>
                  </a:lnTo>
                  <a:cubicBezTo>
                    <a:pt x="3789706" y="0"/>
                    <a:pt x="3845585" y="55880"/>
                    <a:pt x="3845585" y="124460"/>
                  </a:cubicBezTo>
                  <a:lnTo>
                    <a:pt x="3845585" y="1287298"/>
                  </a:lnTo>
                  <a:cubicBezTo>
                    <a:pt x="3845585" y="1355878"/>
                    <a:pt x="3789706" y="1411758"/>
                    <a:pt x="3721125" y="1411758"/>
                  </a:cubicBezTo>
                  <a:close/>
                </a:path>
              </a:pathLst>
            </a:custGeom>
            <a:solidFill>
              <a:srgbClr val="F47C00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343187" y="4738624"/>
            <a:ext cx="6107874" cy="2336985"/>
          </a:xfrm>
          <a:custGeom>
            <a:avLst/>
            <a:gdLst/>
            <a:ahLst/>
            <a:cxnLst/>
            <a:rect l="l" t="t" r="r" b="b"/>
            <a:pathLst>
              <a:path w="6107874" h="2336985">
                <a:moveTo>
                  <a:pt x="0" y="0"/>
                </a:moveTo>
                <a:lnTo>
                  <a:pt x="6107874" y="0"/>
                </a:lnTo>
                <a:lnTo>
                  <a:pt x="6107874" y="2336985"/>
                </a:lnTo>
                <a:lnTo>
                  <a:pt x="0" y="23369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56" r="-1675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606659" y="1140718"/>
            <a:ext cx="5744987" cy="3254153"/>
          </a:xfrm>
          <a:custGeom>
            <a:avLst/>
            <a:gdLst/>
            <a:ahLst/>
            <a:cxnLst/>
            <a:rect l="l" t="t" r="r" b="b"/>
            <a:pathLst>
              <a:path w="5744987" h="3254153">
                <a:moveTo>
                  <a:pt x="0" y="0"/>
                </a:moveTo>
                <a:lnTo>
                  <a:pt x="5744987" y="0"/>
                </a:lnTo>
                <a:lnTo>
                  <a:pt x="5744987" y="3254154"/>
                </a:lnTo>
                <a:lnTo>
                  <a:pt x="0" y="32541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915944" y="4889973"/>
            <a:ext cx="2435324" cy="1996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8395" lvl="1" indent="-179198">
              <a:lnSpc>
                <a:spcPts val="2324"/>
              </a:lnSpc>
              <a:buFont typeface="Arial"/>
              <a:buChar char="•"/>
            </a:pPr>
            <a:r>
              <a:rPr lang="en-US" sz="1660" u="sng" dirty="0">
                <a:solidFill>
                  <a:srgbClr val="000000"/>
                </a:solidFill>
                <a:latin typeface="Arvo"/>
              </a:rPr>
              <a:t>Increase</a:t>
            </a:r>
            <a:r>
              <a:rPr lang="en-US" sz="1660" dirty="0">
                <a:solidFill>
                  <a:srgbClr val="000000"/>
                </a:solidFill>
                <a:latin typeface="Arvo"/>
              </a:rPr>
              <a:t> in average room price over time.</a:t>
            </a:r>
          </a:p>
          <a:p>
            <a:pPr marL="358395" lvl="1" indent="-179198">
              <a:lnSpc>
                <a:spcPts val="2324"/>
              </a:lnSpc>
              <a:buFont typeface="Arial"/>
              <a:buChar char="•"/>
            </a:pPr>
            <a:r>
              <a:rPr lang="en-US" sz="1660" u="sng" dirty="0">
                <a:solidFill>
                  <a:srgbClr val="000000"/>
                </a:solidFill>
                <a:latin typeface="Arvo"/>
              </a:rPr>
              <a:t>Seasonal Impact</a:t>
            </a:r>
            <a:r>
              <a:rPr lang="en-US" sz="1660" dirty="0">
                <a:solidFill>
                  <a:srgbClr val="000000"/>
                </a:solidFill>
                <a:latin typeface="Arvo"/>
              </a:rPr>
              <a:t> - Lower prices in Jan-Feb , Higher price is Aug-sept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43187" y="1444521"/>
            <a:ext cx="2542384" cy="2567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8395" lvl="1" indent="-179198">
              <a:lnSpc>
                <a:spcPts val="2324"/>
              </a:lnSpc>
              <a:buFont typeface="Arial"/>
              <a:buChar char="•"/>
            </a:pPr>
            <a:r>
              <a:rPr lang="en-US" sz="1660" u="sng" dirty="0">
                <a:solidFill>
                  <a:srgbClr val="000000"/>
                </a:solidFill>
                <a:latin typeface="Arvo"/>
              </a:rPr>
              <a:t>Room_Type_1</a:t>
            </a:r>
            <a:r>
              <a:rPr lang="en-US" sz="1660" dirty="0">
                <a:solidFill>
                  <a:srgbClr val="000000"/>
                </a:solidFill>
                <a:latin typeface="Arvo"/>
              </a:rPr>
              <a:t> is the cheaper option. Hence, High number of reservations</a:t>
            </a:r>
          </a:p>
          <a:p>
            <a:pPr marL="358395" lvl="1" indent="-179198">
              <a:lnSpc>
                <a:spcPts val="2324"/>
              </a:lnSpc>
              <a:buFont typeface="Arial"/>
              <a:buChar char="•"/>
            </a:pPr>
            <a:r>
              <a:rPr lang="en-US" sz="1660" u="sng" dirty="0">
                <a:solidFill>
                  <a:srgbClr val="000000"/>
                </a:solidFill>
                <a:latin typeface="Arvo"/>
              </a:rPr>
              <a:t>Room_Type_7</a:t>
            </a:r>
            <a:r>
              <a:rPr lang="en-US" sz="1660" dirty="0">
                <a:solidFill>
                  <a:srgbClr val="000000"/>
                </a:solidFill>
                <a:latin typeface="Arvo"/>
              </a:rPr>
              <a:t> is the most expensive. Hence, Minimal reservations.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6">
            <a:extLst>
              <a:ext uri="{FF2B5EF4-FFF2-40B4-BE49-F238E27FC236}">
                <a16:creationId xmlns:a16="http://schemas.microsoft.com/office/drawing/2014/main" id="{4B4CBBB0-843A-01AE-23EB-61F1AA023BB3}"/>
              </a:ext>
            </a:extLst>
          </p:cNvPr>
          <p:cNvGrpSpPr/>
          <p:nvPr/>
        </p:nvGrpSpPr>
        <p:grpSpPr>
          <a:xfrm>
            <a:off x="1513808" y="1086001"/>
            <a:ext cx="7596000" cy="4240800"/>
            <a:chOff x="0" y="16794"/>
            <a:chExt cx="3702053" cy="1957521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76FE4016-4DE4-25CB-62B5-76D756613FC7}"/>
                </a:ext>
              </a:extLst>
            </p:cNvPr>
            <p:cNvSpPr/>
            <p:nvPr/>
          </p:nvSpPr>
          <p:spPr>
            <a:xfrm>
              <a:off x="0" y="16794"/>
              <a:ext cx="3702053" cy="1957521"/>
            </a:xfrm>
            <a:custGeom>
              <a:avLst/>
              <a:gdLst/>
              <a:ahLst/>
              <a:cxnLst/>
              <a:rect l="l" t="t" r="r" b="b"/>
              <a:pathLst>
                <a:path w="3702053" h="1957521">
                  <a:moveTo>
                    <a:pt x="3577593" y="1957521"/>
                  </a:moveTo>
                  <a:lnTo>
                    <a:pt x="124460" y="1957521"/>
                  </a:lnTo>
                  <a:cubicBezTo>
                    <a:pt x="55880" y="1957521"/>
                    <a:pt x="0" y="1901641"/>
                    <a:pt x="0" y="183306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77593" y="0"/>
                  </a:lnTo>
                  <a:cubicBezTo>
                    <a:pt x="3646173" y="0"/>
                    <a:pt x="3702053" y="55880"/>
                    <a:pt x="3702053" y="124460"/>
                  </a:cubicBezTo>
                  <a:lnTo>
                    <a:pt x="3702053" y="1833061"/>
                  </a:lnTo>
                  <a:cubicBezTo>
                    <a:pt x="3702053" y="1901641"/>
                    <a:pt x="3646173" y="1957521"/>
                    <a:pt x="3577593" y="1957521"/>
                  </a:cubicBezTo>
                  <a:close/>
                </a:path>
              </a:pathLst>
            </a:custGeom>
            <a:solidFill>
              <a:srgbClr val="F47C00"/>
            </a:solidFill>
          </p:spPr>
        </p:sp>
      </p:grpSp>
      <p:sp>
        <p:nvSpPr>
          <p:cNvPr id="10" name="Freeform 2">
            <a:extLst>
              <a:ext uri="{FF2B5EF4-FFF2-40B4-BE49-F238E27FC236}">
                <a16:creationId xmlns:a16="http://schemas.microsoft.com/office/drawing/2014/main" id="{C0DF12D3-F1DB-71EA-0BEA-DCBB2BBBA5FC}"/>
              </a:ext>
            </a:extLst>
          </p:cNvPr>
          <p:cNvSpPr/>
          <p:nvPr/>
        </p:nvSpPr>
        <p:spPr>
          <a:xfrm rot="-1196872" flipH="1" flipV="1">
            <a:off x="-1480403" y="4935957"/>
            <a:ext cx="5270040" cy="4283105"/>
          </a:xfrm>
          <a:custGeom>
            <a:avLst/>
            <a:gdLst/>
            <a:ahLst/>
            <a:cxnLst/>
            <a:rect l="l" t="t" r="r" b="b"/>
            <a:pathLst>
              <a:path w="5270040" h="4283105">
                <a:moveTo>
                  <a:pt x="5270040" y="4283105"/>
                </a:moveTo>
                <a:lnTo>
                  <a:pt x="0" y="4283105"/>
                </a:lnTo>
                <a:lnTo>
                  <a:pt x="0" y="0"/>
                </a:lnTo>
                <a:lnTo>
                  <a:pt x="5270040" y="0"/>
                </a:lnTo>
                <a:lnTo>
                  <a:pt x="5270040" y="428310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D618A06D-C10A-3491-B8EC-2F0329A92476}"/>
              </a:ext>
            </a:extLst>
          </p:cNvPr>
          <p:cNvSpPr/>
          <p:nvPr/>
        </p:nvSpPr>
        <p:spPr>
          <a:xfrm rot="-5400000">
            <a:off x="-761255" y="-594321"/>
            <a:ext cx="2369955" cy="1783930"/>
          </a:xfrm>
          <a:custGeom>
            <a:avLst/>
            <a:gdLst/>
            <a:ahLst/>
            <a:cxnLst/>
            <a:rect l="l" t="t" r="r" b="b"/>
            <a:pathLst>
              <a:path w="2369955" h="1783930">
                <a:moveTo>
                  <a:pt x="0" y="0"/>
                </a:moveTo>
                <a:lnTo>
                  <a:pt x="2369955" y="0"/>
                </a:lnTo>
                <a:lnTo>
                  <a:pt x="2369955" y="1783929"/>
                </a:lnTo>
                <a:lnTo>
                  <a:pt x="0" y="17839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738A984A-6806-948F-BBA0-6E73DA9403FB}"/>
              </a:ext>
            </a:extLst>
          </p:cNvPr>
          <p:cNvSpPr/>
          <p:nvPr/>
        </p:nvSpPr>
        <p:spPr>
          <a:xfrm>
            <a:off x="8917554" y="0"/>
            <a:ext cx="836046" cy="836046"/>
          </a:xfrm>
          <a:custGeom>
            <a:avLst/>
            <a:gdLst/>
            <a:ahLst/>
            <a:cxnLst/>
            <a:rect l="l" t="t" r="r" b="b"/>
            <a:pathLst>
              <a:path w="836046" h="836046">
                <a:moveTo>
                  <a:pt x="0" y="0"/>
                </a:moveTo>
                <a:lnTo>
                  <a:pt x="836046" y="0"/>
                </a:lnTo>
                <a:lnTo>
                  <a:pt x="836046" y="836046"/>
                </a:lnTo>
                <a:lnTo>
                  <a:pt x="0" y="8360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8EEAFAF3-326D-F3B9-6D8A-D69F6D45008D}"/>
              </a:ext>
            </a:extLst>
          </p:cNvPr>
          <p:cNvSpPr/>
          <p:nvPr/>
        </p:nvSpPr>
        <p:spPr>
          <a:xfrm>
            <a:off x="1904150" y="1066800"/>
            <a:ext cx="7239850" cy="4284000"/>
          </a:xfrm>
          <a:custGeom>
            <a:avLst/>
            <a:gdLst/>
            <a:ahLst/>
            <a:cxnLst/>
            <a:rect l="l" t="t" r="r" b="b"/>
            <a:pathLst>
              <a:path w="7117930" h="4283356">
                <a:moveTo>
                  <a:pt x="0" y="0"/>
                </a:moveTo>
                <a:lnTo>
                  <a:pt x="7117930" y="0"/>
                </a:lnTo>
                <a:lnTo>
                  <a:pt x="7117930" y="4283356"/>
                </a:lnTo>
                <a:lnTo>
                  <a:pt x="0" y="42833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78DD919E-3B6E-1277-E5D0-ED720C8A7A5B}"/>
              </a:ext>
            </a:extLst>
          </p:cNvPr>
          <p:cNvSpPr txBox="1"/>
          <p:nvPr/>
        </p:nvSpPr>
        <p:spPr>
          <a:xfrm>
            <a:off x="2952540" y="245447"/>
            <a:ext cx="4896909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59"/>
              </a:lnSpc>
            </a:pPr>
            <a:r>
              <a:rPr lang="en-US" sz="3999" dirty="0">
                <a:solidFill>
                  <a:srgbClr val="000000"/>
                </a:solidFill>
                <a:latin typeface="Arvo Bold" panose="020B0604020202020204" charset="0"/>
                <a:ea typeface="Arvo Bold" panose="020B0604020202020204" charset="0"/>
              </a:rPr>
              <a:t>Feature Selection</a:t>
            </a: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86BFB467-1B3F-B765-498E-4126E6C94AFA}"/>
              </a:ext>
            </a:extLst>
          </p:cNvPr>
          <p:cNvSpPr txBox="1"/>
          <p:nvPr/>
        </p:nvSpPr>
        <p:spPr>
          <a:xfrm>
            <a:off x="3977652" y="5444744"/>
            <a:ext cx="5535920" cy="1424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24"/>
              </a:lnSpc>
            </a:pPr>
            <a:r>
              <a:rPr lang="en-US" sz="1660" dirty="0">
                <a:solidFill>
                  <a:srgbClr val="000000"/>
                </a:solidFill>
                <a:latin typeface="Arvo Bold"/>
              </a:rPr>
              <a:t>Relationship with Target Field: </a:t>
            </a:r>
          </a:p>
          <a:p>
            <a:pPr marL="358395" lvl="1" indent="-179198">
              <a:lnSpc>
                <a:spcPts val="2324"/>
              </a:lnSpc>
              <a:buFont typeface="Arial"/>
              <a:buChar char="•"/>
            </a:pPr>
            <a:r>
              <a:rPr lang="en-US" sz="1660" dirty="0">
                <a:solidFill>
                  <a:srgbClr val="000000"/>
                </a:solidFill>
                <a:latin typeface="Arvo Bold"/>
              </a:rPr>
              <a:t>Negatively correlated</a:t>
            </a:r>
            <a:r>
              <a:rPr lang="en-US" sz="1660" dirty="0">
                <a:solidFill>
                  <a:srgbClr val="000000"/>
                </a:solidFill>
                <a:latin typeface="Arvo"/>
              </a:rPr>
              <a:t>  - </a:t>
            </a:r>
            <a:r>
              <a:rPr lang="en-US" sz="1660" dirty="0" err="1">
                <a:solidFill>
                  <a:srgbClr val="000000"/>
                </a:solidFill>
                <a:latin typeface="Arvo"/>
              </a:rPr>
              <a:t>avg_price_per_room</a:t>
            </a:r>
            <a:r>
              <a:rPr lang="en-US" sz="1660" dirty="0">
                <a:solidFill>
                  <a:srgbClr val="000000"/>
                </a:solidFill>
                <a:latin typeface="Arvo"/>
              </a:rPr>
              <a:t>, </a:t>
            </a:r>
            <a:r>
              <a:rPr lang="en-US" sz="1660" dirty="0" err="1">
                <a:solidFill>
                  <a:srgbClr val="000000"/>
                </a:solidFill>
                <a:latin typeface="Arvo"/>
              </a:rPr>
              <a:t>lead_time</a:t>
            </a:r>
            <a:r>
              <a:rPr lang="en-US" sz="1660" dirty="0">
                <a:solidFill>
                  <a:srgbClr val="000000"/>
                </a:solidFill>
                <a:latin typeface="Arvo"/>
              </a:rPr>
              <a:t> and </a:t>
            </a:r>
            <a:r>
              <a:rPr lang="en-US" sz="1660" dirty="0" err="1">
                <a:solidFill>
                  <a:srgbClr val="000000"/>
                </a:solidFill>
                <a:latin typeface="Arvo"/>
              </a:rPr>
              <a:t>Arrivale_date</a:t>
            </a:r>
            <a:endParaRPr lang="en-US" sz="1660" dirty="0">
              <a:solidFill>
                <a:srgbClr val="000000"/>
              </a:solidFill>
              <a:latin typeface="Arvo"/>
            </a:endParaRPr>
          </a:p>
          <a:p>
            <a:pPr marL="358395" lvl="1" indent="-179198">
              <a:lnSpc>
                <a:spcPts val="2324"/>
              </a:lnSpc>
              <a:buFont typeface="Arial"/>
              <a:buChar char="•"/>
            </a:pPr>
            <a:r>
              <a:rPr lang="en-US" sz="1660" dirty="0" err="1">
                <a:solidFill>
                  <a:srgbClr val="000000"/>
                </a:solidFill>
                <a:latin typeface="Arvo Bold"/>
              </a:rPr>
              <a:t>Positivley</a:t>
            </a:r>
            <a:r>
              <a:rPr lang="en-US" sz="1660" dirty="0">
                <a:solidFill>
                  <a:srgbClr val="000000"/>
                </a:solidFill>
                <a:latin typeface="Arvo Bold"/>
              </a:rPr>
              <a:t> correlated</a:t>
            </a:r>
            <a:r>
              <a:rPr lang="en-US" sz="1660" dirty="0">
                <a:solidFill>
                  <a:srgbClr val="000000"/>
                </a:solidFill>
                <a:latin typeface="Arvo"/>
              </a:rPr>
              <a:t> - </a:t>
            </a:r>
            <a:r>
              <a:rPr lang="en-US" sz="1660" dirty="0" err="1">
                <a:solidFill>
                  <a:srgbClr val="000000"/>
                </a:solidFill>
                <a:latin typeface="Arvo"/>
              </a:rPr>
              <a:t>no_of_special_requests</a:t>
            </a:r>
            <a:r>
              <a:rPr lang="en-US" sz="1660" dirty="0">
                <a:solidFill>
                  <a:srgbClr val="000000"/>
                </a:solidFill>
                <a:latin typeface="Arvo"/>
              </a:rPr>
              <a:t>, </a:t>
            </a:r>
            <a:r>
              <a:rPr lang="en-US" sz="1660" dirty="0" err="1">
                <a:solidFill>
                  <a:srgbClr val="000000"/>
                </a:solidFill>
                <a:latin typeface="Arvo"/>
              </a:rPr>
              <a:t>market_segment_type</a:t>
            </a:r>
            <a:r>
              <a:rPr lang="en-US" sz="1660" dirty="0">
                <a:solidFill>
                  <a:srgbClr val="000000"/>
                </a:solidFill>
                <a:latin typeface="Arvo"/>
              </a:rPr>
              <a:t> and </a:t>
            </a:r>
            <a:r>
              <a:rPr lang="en-US" sz="1660" dirty="0" err="1">
                <a:solidFill>
                  <a:srgbClr val="000000"/>
                </a:solidFill>
                <a:latin typeface="Arvo"/>
              </a:rPr>
              <a:t>repeated_guests</a:t>
            </a:r>
            <a:endParaRPr lang="en-US" sz="1660" dirty="0">
              <a:solidFill>
                <a:srgbClr val="000000"/>
              </a:solidFill>
              <a:latin typeface="Arvo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EDA1EA6E-4971-D5E9-7781-6424CE2AF79A}"/>
              </a:ext>
            </a:extLst>
          </p:cNvPr>
          <p:cNvGrpSpPr/>
          <p:nvPr/>
        </p:nvGrpSpPr>
        <p:grpSpPr>
          <a:xfrm>
            <a:off x="76200" y="3612616"/>
            <a:ext cx="9468000" cy="2711370"/>
            <a:chOff x="0" y="16794"/>
            <a:chExt cx="3702053" cy="1957521"/>
          </a:xfrm>
          <a:gradFill>
            <a:gsLst>
              <a:gs pos="0">
                <a:srgbClr val="F47C00">
                  <a:lumMod val="57000"/>
                  <a:lumOff val="43000"/>
                  <a:alpha val="78000"/>
                </a:srgbClr>
              </a:gs>
              <a:gs pos="100000">
                <a:srgbClr val="F47C00">
                  <a:lumMod val="29018"/>
                  <a:lumOff val="70982"/>
                  <a:alpha val="42000"/>
                </a:srgbClr>
              </a:gs>
            </a:gsLst>
            <a:lin ang="5400000" scaled="1"/>
          </a:gradFill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2E38AEA-0368-5D3B-556E-6D23B6613BAA}"/>
                </a:ext>
              </a:extLst>
            </p:cNvPr>
            <p:cNvSpPr/>
            <p:nvPr/>
          </p:nvSpPr>
          <p:spPr>
            <a:xfrm>
              <a:off x="0" y="16794"/>
              <a:ext cx="3702053" cy="1957521"/>
            </a:xfrm>
            <a:custGeom>
              <a:avLst/>
              <a:gdLst/>
              <a:ahLst/>
              <a:cxnLst/>
              <a:rect l="l" t="t" r="r" b="b"/>
              <a:pathLst>
                <a:path w="3702053" h="1957521">
                  <a:moveTo>
                    <a:pt x="3577593" y="1957521"/>
                  </a:moveTo>
                  <a:lnTo>
                    <a:pt x="124460" y="1957521"/>
                  </a:lnTo>
                  <a:cubicBezTo>
                    <a:pt x="55880" y="1957521"/>
                    <a:pt x="0" y="1901641"/>
                    <a:pt x="0" y="183306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77593" y="0"/>
                  </a:lnTo>
                  <a:cubicBezTo>
                    <a:pt x="3646173" y="0"/>
                    <a:pt x="3702053" y="55880"/>
                    <a:pt x="3702053" y="124460"/>
                  </a:cubicBezTo>
                  <a:lnTo>
                    <a:pt x="3702053" y="1833061"/>
                  </a:lnTo>
                  <a:cubicBezTo>
                    <a:pt x="3702053" y="1901641"/>
                    <a:pt x="3646173" y="1957521"/>
                    <a:pt x="3577593" y="1957521"/>
                  </a:cubicBez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</p:sp>
      </p:grpSp>
      <p:sp>
        <p:nvSpPr>
          <p:cNvPr id="8" name="Freeform 2">
            <a:extLst>
              <a:ext uri="{FF2B5EF4-FFF2-40B4-BE49-F238E27FC236}">
                <a16:creationId xmlns:a16="http://schemas.microsoft.com/office/drawing/2014/main" id="{3A1FB582-C6DE-1C72-1B0A-9D6ADAEF3C3C}"/>
              </a:ext>
            </a:extLst>
          </p:cNvPr>
          <p:cNvSpPr/>
          <p:nvPr/>
        </p:nvSpPr>
        <p:spPr>
          <a:xfrm rot="-1196872" flipH="1" flipV="1">
            <a:off x="-1078133" y="6267249"/>
            <a:ext cx="3839737" cy="3120659"/>
          </a:xfrm>
          <a:custGeom>
            <a:avLst/>
            <a:gdLst/>
            <a:ahLst/>
            <a:cxnLst/>
            <a:rect l="l" t="t" r="r" b="b"/>
            <a:pathLst>
              <a:path w="3839737" h="3120659">
                <a:moveTo>
                  <a:pt x="3839738" y="3120659"/>
                </a:moveTo>
                <a:lnTo>
                  <a:pt x="0" y="3120659"/>
                </a:lnTo>
                <a:lnTo>
                  <a:pt x="0" y="0"/>
                </a:lnTo>
                <a:lnTo>
                  <a:pt x="3839738" y="0"/>
                </a:lnTo>
                <a:lnTo>
                  <a:pt x="3839738" y="312065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BB3DFBE4-8029-9BDE-CFBA-2DA0B9FF12BA}"/>
              </a:ext>
            </a:extLst>
          </p:cNvPr>
          <p:cNvSpPr/>
          <p:nvPr/>
        </p:nvSpPr>
        <p:spPr>
          <a:xfrm rot="-5400000">
            <a:off x="-761255" y="-594321"/>
            <a:ext cx="2369955" cy="1783930"/>
          </a:xfrm>
          <a:custGeom>
            <a:avLst/>
            <a:gdLst/>
            <a:ahLst/>
            <a:cxnLst/>
            <a:rect l="l" t="t" r="r" b="b"/>
            <a:pathLst>
              <a:path w="2369955" h="1783930">
                <a:moveTo>
                  <a:pt x="0" y="0"/>
                </a:moveTo>
                <a:lnTo>
                  <a:pt x="2369955" y="0"/>
                </a:lnTo>
                <a:lnTo>
                  <a:pt x="2369955" y="1783929"/>
                </a:lnTo>
                <a:lnTo>
                  <a:pt x="0" y="17839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43BEF4CA-F2BD-366D-B78C-62838F0EF2BF}"/>
              </a:ext>
            </a:extLst>
          </p:cNvPr>
          <p:cNvSpPr/>
          <p:nvPr/>
        </p:nvSpPr>
        <p:spPr>
          <a:xfrm>
            <a:off x="8917554" y="0"/>
            <a:ext cx="836046" cy="836046"/>
          </a:xfrm>
          <a:custGeom>
            <a:avLst/>
            <a:gdLst/>
            <a:ahLst/>
            <a:cxnLst/>
            <a:rect l="l" t="t" r="r" b="b"/>
            <a:pathLst>
              <a:path w="836046" h="836046">
                <a:moveTo>
                  <a:pt x="0" y="0"/>
                </a:moveTo>
                <a:lnTo>
                  <a:pt x="836046" y="0"/>
                </a:lnTo>
                <a:lnTo>
                  <a:pt x="836046" y="836046"/>
                </a:lnTo>
                <a:lnTo>
                  <a:pt x="0" y="8360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F4C7B7CA-5654-2172-CB76-F1E3ABC5B86A}"/>
              </a:ext>
            </a:extLst>
          </p:cNvPr>
          <p:cNvSpPr/>
          <p:nvPr/>
        </p:nvSpPr>
        <p:spPr>
          <a:xfrm>
            <a:off x="8917554" y="0"/>
            <a:ext cx="836046" cy="836046"/>
          </a:xfrm>
          <a:custGeom>
            <a:avLst/>
            <a:gdLst/>
            <a:ahLst/>
            <a:cxnLst/>
            <a:rect l="l" t="t" r="r" b="b"/>
            <a:pathLst>
              <a:path w="836046" h="836046">
                <a:moveTo>
                  <a:pt x="0" y="0"/>
                </a:moveTo>
                <a:lnTo>
                  <a:pt x="836046" y="0"/>
                </a:lnTo>
                <a:lnTo>
                  <a:pt x="836046" y="836046"/>
                </a:lnTo>
                <a:lnTo>
                  <a:pt x="0" y="8360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835164AB-975A-5D1F-C688-417A6AEAD34E}"/>
              </a:ext>
            </a:extLst>
          </p:cNvPr>
          <p:cNvSpPr/>
          <p:nvPr/>
        </p:nvSpPr>
        <p:spPr>
          <a:xfrm>
            <a:off x="8917554" y="0"/>
            <a:ext cx="836046" cy="836046"/>
          </a:xfrm>
          <a:custGeom>
            <a:avLst/>
            <a:gdLst/>
            <a:ahLst/>
            <a:cxnLst/>
            <a:rect l="l" t="t" r="r" b="b"/>
            <a:pathLst>
              <a:path w="836046" h="836046">
                <a:moveTo>
                  <a:pt x="0" y="0"/>
                </a:moveTo>
                <a:lnTo>
                  <a:pt x="836046" y="0"/>
                </a:lnTo>
                <a:lnTo>
                  <a:pt x="836046" y="836046"/>
                </a:lnTo>
                <a:lnTo>
                  <a:pt x="0" y="8360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A09F6374-9B14-B81D-501D-096A6A63723D}"/>
              </a:ext>
            </a:extLst>
          </p:cNvPr>
          <p:cNvSpPr txBox="1"/>
          <p:nvPr/>
        </p:nvSpPr>
        <p:spPr>
          <a:xfrm>
            <a:off x="2673558" y="346521"/>
            <a:ext cx="4780538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59"/>
              </a:lnSpc>
            </a:pPr>
            <a:r>
              <a:rPr lang="en-US" sz="3999" dirty="0">
                <a:solidFill>
                  <a:srgbClr val="000000"/>
                </a:solidFill>
                <a:latin typeface="Arvo Bold" panose="020B0604020202020204" charset="0"/>
                <a:ea typeface="Arvo Bold" panose="020B0604020202020204" charset="0"/>
              </a:rPr>
              <a:t>Model Evaluation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0AB47B-46E2-EAC9-CAE6-4F5E45A7F8C7}"/>
              </a:ext>
            </a:extLst>
          </p:cNvPr>
          <p:cNvSpPr txBox="1"/>
          <p:nvPr/>
        </p:nvSpPr>
        <p:spPr>
          <a:xfrm>
            <a:off x="866243" y="1077739"/>
            <a:ext cx="2334157" cy="61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8" b="1">
                <a:latin typeface="Times New Roman" panose="02020603050405020304" pitchFamily="18" charset="0"/>
                <a:cs typeface="Times New Roman" panose="02020603050405020304" pitchFamily="18" charset="0"/>
              </a:rPr>
              <a:t>Support Vector Machine</a:t>
            </a:r>
            <a:endParaRPr lang="en-GB" sz="1688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A3549A-26BD-BB8F-451C-4A3F38DF596C}"/>
              </a:ext>
            </a:extLst>
          </p:cNvPr>
          <p:cNvSpPr txBox="1"/>
          <p:nvPr/>
        </p:nvSpPr>
        <p:spPr>
          <a:xfrm>
            <a:off x="5029200" y="1077739"/>
            <a:ext cx="2508207" cy="61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8" b="1">
                <a:latin typeface="Times New Roman" panose="02020603050405020304" pitchFamily="18" charset="0"/>
                <a:cs typeface="Times New Roman" panose="02020603050405020304" pitchFamily="18" charset="0"/>
              </a:rPr>
              <a:t>K Nearest </a:t>
            </a:r>
          </a:p>
          <a:p>
            <a:pPr algn="ctr"/>
            <a:r>
              <a:rPr lang="en-US" sz="1688" b="1">
                <a:latin typeface="Times New Roman" panose="02020603050405020304" pitchFamily="18" charset="0"/>
                <a:cs typeface="Times New Roman" panose="02020603050405020304" pitchFamily="18" charset="0"/>
              </a:rPr>
              <a:t>Neighbors</a:t>
            </a:r>
            <a:endParaRPr lang="en-GB" sz="1688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4A1937-1441-9CD9-43C3-2732A97C5DC9}"/>
              </a:ext>
            </a:extLst>
          </p:cNvPr>
          <p:cNvSpPr txBox="1"/>
          <p:nvPr/>
        </p:nvSpPr>
        <p:spPr>
          <a:xfrm>
            <a:off x="2978192" y="1066800"/>
            <a:ext cx="2508208" cy="61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88" b="1">
                <a:latin typeface="Times New Roman" panose="02020603050405020304" pitchFamily="18" charset="0"/>
                <a:cs typeface="Times New Roman" panose="02020603050405020304" pitchFamily="18" charset="0"/>
              </a:rPr>
              <a:t>Logistic </a:t>
            </a:r>
          </a:p>
          <a:p>
            <a:pPr algn="ctr"/>
            <a:r>
              <a:rPr lang="en-US" sz="1688" b="1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endParaRPr lang="en-GB" sz="1688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36D5DC-CC23-6B7B-ADD1-D026EE6A47BE}"/>
              </a:ext>
            </a:extLst>
          </p:cNvPr>
          <p:cNvSpPr txBox="1"/>
          <p:nvPr/>
        </p:nvSpPr>
        <p:spPr>
          <a:xfrm>
            <a:off x="134791" y="6367790"/>
            <a:ext cx="32180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>
                <a:latin typeface="Times New Roman" panose="02020603050405020304" pitchFamily="18" charset="0"/>
                <a:cs typeface="Times New Roman" panose="02020603050405020304" pitchFamily="18" charset="0"/>
              </a:rPr>
              <a:t>Considered canceled reservation as positive</a:t>
            </a:r>
            <a:endParaRPr lang="en-GB" sz="11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C35790-214D-9B45-4EBB-3D06B54BB69C}"/>
              </a:ext>
            </a:extLst>
          </p:cNvPr>
          <p:cNvSpPr txBox="1"/>
          <p:nvPr/>
        </p:nvSpPr>
        <p:spPr>
          <a:xfrm>
            <a:off x="34078" y="1748135"/>
            <a:ext cx="1413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Test data proportion</a:t>
            </a:r>
            <a:endParaRPr lang="en-GB" sz="1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9E7B4F-027A-D151-9044-62367CF53434}"/>
              </a:ext>
            </a:extLst>
          </p:cNvPr>
          <p:cNvSpPr txBox="1"/>
          <p:nvPr/>
        </p:nvSpPr>
        <p:spPr>
          <a:xfrm>
            <a:off x="1393891" y="1861663"/>
            <a:ext cx="1425509" cy="286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>
                <a:latin typeface="Times New Roman" panose="02020603050405020304" pitchFamily="18" charset="0"/>
                <a:cs typeface="Times New Roman" panose="02020603050405020304" pitchFamily="18" charset="0"/>
              </a:rPr>
              <a:t>40%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F484FE-0807-5126-626D-C93E03CFCC57}"/>
              </a:ext>
            </a:extLst>
          </p:cNvPr>
          <p:cNvSpPr txBox="1"/>
          <p:nvPr/>
        </p:nvSpPr>
        <p:spPr>
          <a:xfrm>
            <a:off x="3527491" y="1861663"/>
            <a:ext cx="1425509" cy="286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>
                <a:latin typeface="Times New Roman" panose="02020603050405020304" pitchFamily="18" charset="0"/>
                <a:cs typeface="Times New Roman" panose="02020603050405020304" pitchFamily="18" charset="0"/>
              </a:rPr>
              <a:t>30%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809229-6A0A-4F66-40CE-A33AD2B5D99F}"/>
              </a:ext>
            </a:extLst>
          </p:cNvPr>
          <p:cNvSpPr txBox="1"/>
          <p:nvPr/>
        </p:nvSpPr>
        <p:spPr>
          <a:xfrm>
            <a:off x="5562600" y="1861663"/>
            <a:ext cx="1425509" cy="286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>
                <a:latin typeface="Times New Roman" panose="02020603050405020304" pitchFamily="18" charset="0"/>
                <a:cs typeface="Times New Roman" panose="02020603050405020304" pitchFamily="18" charset="0"/>
              </a:rPr>
              <a:t>30%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D8AC23-2530-D855-3838-8F099BFCD77D}"/>
              </a:ext>
            </a:extLst>
          </p:cNvPr>
          <p:cNvSpPr txBox="1"/>
          <p:nvPr/>
        </p:nvSpPr>
        <p:spPr>
          <a:xfrm>
            <a:off x="7696200" y="1861663"/>
            <a:ext cx="1425509" cy="286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>
                <a:latin typeface="Times New Roman" panose="02020603050405020304" pitchFamily="18" charset="0"/>
                <a:cs typeface="Times New Roman" panose="02020603050405020304" pitchFamily="18" charset="0"/>
              </a:rPr>
              <a:t>40%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FF5519-2CBC-7C84-7B18-D180651AED37}"/>
              </a:ext>
            </a:extLst>
          </p:cNvPr>
          <p:cNvSpPr txBox="1"/>
          <p:nvPr/>
        </p:nvSpPr>
        <p:spPr>
          <a:xfrm>
            <a:off x="22291" y="2337137"/>
            <a:ext cx="1425509" cy="66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Improvement methods used</a:t>
            </a:r>
            <a:endParaRPr lang="en-GB" sz="1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3E809B-7104-6A1E-0C8C-D69F972CABCA}"/>
              </a:ext>
            </a:extLst>
          </p:cNvPr>
          <p:cNvSpPr txBox="1"/>
          <p:nvPr/>
        </p:nvSpPr>
        <p:spPr>
          <a:xfrm>
            <a:off x="1143000" y="2337137"/>
            <a:ext cx="1632969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/>
                <a:cs typeface="Times New Roman"/>
              </a:rPr>
              <a:t>Substituting kernel functions (</a:t>
            </a:r>
            <a:r>
              <a:rPr lang="en-US" sz="1200" dirty="0" err="1">
                <a:latin typeface="Times New Roman"/>
                <a:cs typeface="Times New Roman"/>
              </a:rPr>
              <a:t>rbfdot</a:t>
            </a:r>
            <a:r>
              <a:rPr lang="en-US" sz="1200" dirty="0">
                <a:latin typeface="Times New Roman"/>
                <a:cs typeface="Times New Roman"/>
              </a:rPr>
              <a:t>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latin typeface="Times New Roman"/>
                <a:cs typeface="Times New Roman"/>
              </a:rPr>
              <a:t>Adding cost value to violated points (c = 5)</a:t>
            </a:r>
            <a:endParaRPr lang="en-GB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31A4AB-67B6-14F0-2F8A-010256B54F52}"/>
              </a:ext>
            </a:extLst>
          </p:cNvPr>
          <p:cNvSpPr txBox="1"/>
          <p:nvPr/>
        </p:nvSpPr>
        <p:spPr>
          <a:xfrm>
            <a:off x="3184358" y="2337137"/>
            <a:ext cx="1997242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latin typeface="Times New Roman"/>
                <a:cs typeface="Times New Roman"/>
              </a:rPr>
              <a:t>Adding Non-linear Relationships</a:t>
            </a:r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latin typeface="Times New Roman"/>
                <a:cs typeface="Times New Roman"/>
              </a:rPr>
              <a:t>Adding Interaction Effects</a:t>
            </a:r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latin typeface="Times New Roman"/>
                <a:cs typeface="Times New Roman"/>
              </a:rPr>
              <a:t>Transformation</a:t>
            </a:r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C0AA1C-B7D1-72E5-4C39-BE5E2C7112ED}"/>
              </a:ext>
            </a:extLst>
          </p:cNvPr>
          <p:cNvSpPr txBox="1"/>
          <p:nvPr/>
        </p:nvSpPr>
        <p:spPr>
          <a:xfrm>
            <a:off x="5220200" y="2337137"/>
            <a:ext cx="194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 validation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value = 9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96CA4D-7D76-278E-9210-2DF2E96A3100}"/>
              </a:ext>
            </a:extLst>
          </p:cNvPr>
          <p:cNvSpPr txBox="1"/>
          <p:nvPr/>
        </p:nvSpPr>
        <p:spPr>
          <a:xfrm>
            <a:off x="7315200" y="2393537"/>
            <a:ext cx="1789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Sets minimum number of terminal nodes(leaves) in each decision tree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CFCAA035-7E5D-81F0-7B90-B7D9DA54E2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355042"/>
              </p:ext>
            </p:extLst>
          </p:nvPr>
        </p:nvGraphicFramePr>
        <p:xfrm>
          <a:off x="159876" y="3712407"/>
          <a:ext cx="9215999" cy="2511085"/>
        </p:xfrm>
        <a:graphic>
          <a:graphicData uri="http://schemas.openxmlformats.org/drawingml/2006/table">
            <a:tbl>
              <a:tblPr>
                <a:effectLst/>
                <a:tableStyleId>{5C22544A-7EE6-4342-B048-85BDC9FD1C3A}</a:tableStyleId>
              </a:tblPr>
              <a:tblGrid>
                <a:gridCol w="938983">
                  <a:extLst>
                    <a:ext uri="{9D8B030D-6E8A-4147-A177-3AD203B41FA5}">
                      <a16:colId xmlns:a16="http://schemas.microsoft.com/office/drawing/2014/main" val="1951613270"/>
                    </a:ext>
                  </a:extLst>
                </a:gridCol>
                <a:gridCol w="2069254">
                  <a:extLst>
                    <a:ext uri="{9D8B030D-6E8A-4147-A177-3AD203B41FA5}">
                      <a16:colId xmlns:a16="http://schemas.microsoft.com/office/drawing/2014/main" val="710036099"/>
                    </a:ext>
                  </a:extLst>
                </a:gridCol>
                <a:gridCol w="2069254">
                  <a:extLst>
                    <a:ext uri="{9D8B030D-6E8A-4147-A177-3AD203B41FA5}">
                      <a16:colId xmlns:a16="http://schemas.microsoft.com/office/drawing/2014/main" val="4101732591"/>
                    </a:ext>
                  </a:extLst>
                </a:gridCol>
                <a:gridCol w="2028309">
                  <a:extLst>
                    <a:ext uri="{9D8B030D-6E8A-4147-A177-3AD203B41FA5}">
                      <a16:colId xmlns:a16="http://schemas.microsoft.com/office/drawing/2014/main" val="3129323861"/>
                    </a:ext>
                  </a:extLst>
                </a:gridCol>
                <a:gridCol w="2110199">
                  <a:extLst>
                    <a:ext uri="{9D8B030D-6E8A-4147-A177-3AD203B41FA5}">
                      <a16:colId xmlns:a16="http://schemas.microsoft.com/office/drawing/2014/main" val="897538198"/>
                    </a:ext>
                  </a:extLst>
                </a:gridCol>
              </a:tblGrid>
              <a:tr h="50221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effectLst/>
                        </a:rPr>
                        <a:t>Accuracy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84.24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80.71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86.43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87.27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379253"/>
                  </a:ext>
                </a:extLst>
              </a:tr>
              <a:tr h="50221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effectLst/>
                        </a:rPr>
                        <a:t>Kappa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62.65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54.22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68.62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70.45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732347"/>
                  </a:ext>
                </a:extLst>
              </a:tr>
              <a:tr h="50221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effectLst/>
                        </a:rPr>
                        <a:t>Sensitivity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67.69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62.03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75.61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76.17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1888254"/>
                  </a:ext>
                </a:extLst>
              </a:tr>
              <a:tr h="50221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effectLst/>
                        </a:rPr>
                        <a:t>Specificity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92.30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89.82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91.71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92.68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276438"/>
                  </a:ext>
                </a:extLst>
              </a:tr>
              <a:tr h="50221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u="none" strike="noStrike">
                          <a:effectLst/>
                        </a:rPr>
                        <a:t>Precision</a:t>
                      </a:r>
                      <a:endParaRPr lang="en-IN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81.09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>
                          <a:effectLst/>
                        </a:rPr>
                        <a:t>74.81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81.64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u="none" strike="noStrike" dirty="0">
                          <a:effectLst/>
                        </a:rPr>
                        <a:t>83.54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4783102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E60892CF-80F9-1411-1B76-DB06CEEDDB11}"/>
              </a:ext>
            </a:extLst>
          </p:cNvPr>
          <p:cNvSpPr txBox="1"/>
          <p:nvPr/>
        </p:nvSpPr>
        <p:spPr>
          <a:xfrm>
            <a:off x="6781800" y="1066800"/>
            <a:ext cx="3135627" cy="61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88" b="1">
                <a:latin typeface="Times New Roman" panose="02020603050405020304" pitchFamily="18" charset="0"/>
                <a:cs typeface="Times New Roman" panose="02020603050405020304" pitchFamily="18" charset="0"/>
              </a:rPr>
              <a:t>Random </a:t>
            </a:r>
          </a:p>
          <a:p>
            <a:pPr algn="ctr"/>
            <a:r>
              <a:rPr lang="en-GB" sz="1688" b="1">
                <a:latin typeface="Times New Roman" panose="02020603050405020304" pitchFamily="18" charset="0"/>
                <a:cs typeface="Times New Roman" panose="02020603050405020304" pitchFamily="18" charset="0"/>
              </a:rPr>
              <a:t>Forest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2FE4961-1460-1DB4-BB12-10C86AF107F6}"/>
              </a:ext>
            </a:extLst>
          </p:cNvPr>
          <p:cNvCxnSpPr>
            <a:cxnSpLocks/>
          </p:cNvCxnSpPr>
          <p:nvPr/>
        </p:nvCxnSpPr>
        <p:spPr>
          <a:xfrm flipV="1">
            <a:off x="3200400" y="1809000"/>
            <a:ext cx="0" cy="16200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581D74C-9F88-3A56-4045-84B3714440CD}"/>
              </a:ext>
            </a:extLst>
          </p:cNvPr>
          <p:cNvCxnSpPr>
            <a:cxnSpLocks/>
          </p:cNvCxnSpPr>
          <p:nvPr/>
        </p:nvCxnSpPr>
        <p:spPr>
          <a:xfrm flipV="1">
            <a:off x="5257800" y="1809000"/>
            <a:ext cx="0" cy="16200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2DA7945-AF25-0622-7052-033E2B0486B3}"/>
              </a:ext>
            </a:extLst>
          </p:cNvPr>
          <p:cNvCxnSpPr>
            <a:cxnSpLocks/>
          </p:cNvCxnSpPr>
          <p:nvPr/>
        </p:nvCxnSpPr>
        <p:spPr>
          <a:xfrm flipV="1">
            <a:off x="7315200" y="1809000"/>
            <a:ext cx="0" cy="16200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0F87683-A03C-9915-FA65-7E6985B3C55F}"/>
              </a:ext>
            </a:extLst>
          </p:cNvPr>
          <p:cNvGrpSpPr/>
          <p:nvPr/>
        </p:nvGrpSpPr>
        <p:grpSpPr>
          <a:xfrm>
            <a:off x="1066800" y="3347817"/>
            <a:ext cx="2088000" cy="2900583"/>
            <a:chOff x="1142988" y="3391007"/>
            <a:chExt cx="2035759" cy="2976783"/>
          </a:xfrm>
        </p:grpSpPr>
        <p:sp>
          <p:nvSpPr>
            <p:cNvPr id="34" name="Round Same-side Corner of Rectangle 33">
              <a:extLst>
                <a:ext uri="{FF2B5EF4-FFF2-40B4-BE49-F238E27FC236}">
                  <a16:creationId xmlns:a16="http://schemas.microsoft.com/office/drawing/2014/main" id="{8EB6DDFB-60FE-D726-827E-E04DB33AEEB9}"/>
                </a:ext>
              </a:extLst>
            </p:cNvPr>
            <p:cNvSpPr/>
            <p:nvPr/>
          </p:nvSpPr>
          <p:spPr>
            <a:xfrm>
              <a:off x="1142988" y="3429000"/>
              <a:ext cx="2035754" cy="2938790"/>
            </a:xfrm>
            <a:prstGeom prst="round2SameRect">
              <a:avLst/>
            </a:prstGeom>
            <a:noFill/>
            <a:ln w="50800">
              <a:solidFill>
                <a:srgbClr val="F47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 Same-side Corner of Rectangle 34">
              <a:extLst>
                <a:ext uri="{FF2B5EF4-FFF2-40B4-BE49-F238E27FC236}">
                  <a16:creationId xmlns:a16="http://schemas.microsoft.com/office/drawing/2014/main" id="{3BFA902F-A9E8-8F39-57A7-0D8967DEBC87}"/>
                </a:ext>
              </a:extLst>
            </p:cNvPr>
            <p:cNvSpPr/>
            <p:nvPr/>
          </p:nvSpPr>
          <p:spPr>
            <a:xfrm>
              <a:off x="1142994" y="3391007"/>
              <a:ext cx="2035753" cy="34279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47C00"/>
            </a:solidFill>
            <a:ln w="50800">
              <a:solidFill>
                <a:srgbClr val="F47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2BEC2EE-24A6-EFAA-93C1-D0AA0373126B}"/>
              </a:ext>
            </a:extLst>
          </p:cNvPr>
          <p:cNvGrpSpPr/>
          <p:nvPr/>
        </p:nvGrpSpPr>
        <p:grpSpPr>
          <a:xfrm>
            <a:off x="7284600" y="3347817"/>
            <a:ext cx="2088000" cy="2900583"/>
            <a:chOff x="1142988" y="3391007"/>
            <a:chExt cx="2035759" cy="2976783"/>
          </a:xfrm>
        </p:grpSpPr>
        <p:sp>
          <p:nvSpPr>
            <p:cNvPr id="37" name="Round Same-side Corner of Rectangle 36">
              <a:extLst>
                <a:ext uri="{FF2B5EF4-FFF2-40B4-BE49-F238E27FC236}">
                  <a16:creationId xmlns:a16="http://schemas.microsoft.com/office/drawing/2014/main" id="{0311325E-3BE0-8835-380B-F846646DF950}"/>
                </a:ext>
              </a:extLst>
            </p:cNvPr>
            <p:cNvSpPr/>
            <p:nvPr/>
          </p:nvSpPr>
          <p:spPr>
            <a:xfrm>
              <a:off x="1142988" y="3429000"/>
              <a:ext cx="2035754" cy="2938790"/>
            </a:xfrm>
            <a:prstGeom prst="round2SameRect">
              <a:avLst/>
            </a:prstGeom>
            <a:noFill/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 Same-side Corner of Rectangle 37">
              <a:extLst>
                <a:ext uri="{FF2B5EF4-FFF2-40B4-BE49-F238E27FC236}">
                  <a16:creationId xmlns:a16="http://schemas.microsoft.com/office/drawing/2014/main" id="{F763D6BA-DDBF-9D85-DCA1-ED0F9660E478}"/>
                </a:ext>
              </a:extLst>
            </p:cNvPr>
            <p:cNvSpPr/>
            <p:nvPr/>
          </p:nvSpPr>
          <p:spPr>
            <a:xfrm>
              <a:off x="1142994" y="3391007"/>
              <a:ext cx="2035753" cy="34279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92D050"/>
            </a:solidFill>
            <a:ln w="508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0625E-6 4.02778E-6 L 0.2137 -0.00109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77" y="-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37 -0.00109 L 0.42236 0.00043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3" y="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236 0.00043 L 0.63786 0.00043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7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196872" flipH="1" flipV="1">
            <a:off x="7886007" y="4525219"/>
            <a:ext cx="3276126" cy="2662597"/>
          </a:xfrm>
          <a:custGeom>
            <a:avLst/>
            <a:gdLst/>
            <a:ahLst/>
            <a:cxnLst/>
            <a:rect l="l" t="t" r="r" b="b"/>
            <a:pathLst>
              <a:path w="3276126" h="2662597">
                <a:moveTo>
                  <a:pt x="3276125" y="2662597"/>
                </a:moveTo>
                <a:lnTo>
                  <a:pt x="0" y="2662597"/>
                </a:lnTo>
                <a:lnTo>
                  <a:pt x="0" y="0"/>
                </a:lnTo>
                <a:lnTo>
                  <a:pt x="3276125" y="0"/>
                </a:lnTo>
                <a:lnTo>
                  <a:pt x="3276125" y="266259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761255" y="-594321"/>
            <a:ext cx="2369955" cy="1783930"/>
          </a:xfrm>
          <a:custGeom>
            <a:avLst/>
            <a:gdLst/>
            <a:ahLst/>
            <a:cxnLst/>
            <a:rect l="l" t="t" r="r" b="b"/>
            <a:pathLst>
              <a:path w="2369955" h="1783930">
                <a:moveTo>
                  <a:pt x="0" y="0"/>
                </a:moveTo>
                <a:lnTo>
                  <a:pt x="2369955" y="0"/>
                </a:lnTo>
                <a:lnTo>
                  <a:pt x="2369955" y="1783929"/>
                </a:lnTo>
                <a:lnTo>
                  <a:pt x="0" y="17839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694451" y="4570135"/>
            <a:ext cx="6090287" cy="2284901"/>
            <a:chOff x="0" y="0"/>
            <a:chExt cx="2255662" cy="8462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55662" cy="846260"/>
            </a:xfrm>
            <a:custGeom>
              <a:avLst/>
              <a:gdLst/>
              <a:ahLst/>
              <a:cxnLst/>
              <a:rect l="l" t="t" r="r" b="b"/>
              <a:pathLst>
                <a:path w="2255662" h="846260">
                  <a:moveTo>
                    <a:pt x="45763" y="0"/>
                  </a:moveTo>
                  <a:lnTo>
                    <a:pt x="2209899" y="0"/>
                  </a:lnTo>
                  <a:cubicBezTo>
                    <a:pt x="2235173" y="0"/>
                    <a:pt x="2255662" y="20489"/>
                    <a:pt x="2255662" y="45763"/>
                  </a:cubicBezTo>
                  <a:lnTo>
                    <a:pt x="2255662" y="800497"/>
                  </a:lnTo>
                  <a:cubicBezTo>
                    <a:pt x="2255662" y="825771"/>
                    <a:pt x="2235173" y="846260"/>
                    <a:pt x="2209899" y="846260"/>
                  </a:cubicBezTo>
                  <a:lnTo>
                    <a:pt x="45763" y="846260"/>
                  </a:lnTo>
                  <a:cubicBezTo>
                    <a:pt x="20489" y="846260"/>
                    <a:pt x="0" y="825771"/>
                    <a:pt x="0" y="800497"/>
                  </a:cubicBezTo>
                  <a:lnTo>
                    <a:pt x="0" y="45763"/>
                  </a:lnTo>
                  <a:cubicBezTo>
                    <a:pt x="0" y="20489"/>
                    <a:pt x="20489" y="0"/>
                    <a:pt x="45763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38100"/>
              <a:ext cx="8128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42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2315648" y="4682202"/>
            <a:ext cx="4790776" cy="543767"/>
          </a:xfrm>
          <a:custGeom>
            <a:avLst/>
            <a:gdLst/>
            <a:ahLst/>
            <a:cxnLst/>
            <a:rect l="l" t="t" r="r" b="b"/>
            <a:pathLst>
              <a:path w="4790776" h="543767">
                <a:moveTo>
                  <a:pt x="0" y="0"/>
                </a:moveTo>
                <a:lnTo>
                  <a:pt x="4790776" y="0"/>
                </a:lnTo>
                <a:lnTo>
                  <a:pt x="4790776" y="543768"/>
                </a:lnTo>
                <a:lnTo>
                  <a:pt x="0" y="5437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917554" y="0"/>
            <a:ext cx="836046" cy="836046"/>
          </a:xfrm>
          <a:custGeom>
            <a:avLst/>
            <a:gdLst/>
            <a:ahLst/>
            <a:cxnLst/>
            <a:rect l="l" t="t" r="r" b="b"/>
            <a:pathLst>
              <a:path w="836046" h="836046">
                <a:moveTo>
                  <a:pt x="0" y="0"/>
                </a:moveTo>
                <a:lnTo>
                  <a:pt x="836046" y="0"/>
                </a:lnTo>
                <a:lnTo>
                  <a:pt x="836046" y="836046"/>
                </a:lnTo>
                <a:lnTo>
                  <a:pt x="0" y="8360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277159" y="816136"/>
            <a:ext cx="5076096" cy="1371069"/>
          </a:xfrm>
          <a:custGeom>
            <a:avLst/>
            <a:gdLst/>
            <a:ahLst/>
            <a:cxnLst/>
            <a:rect l="l" t="t" r="r" b="b"/>
            <a:pathLst>
              <a:path w="5076096" h="1371069">
                <a:moveTo>
                  <a:pt x="0" y="0"/>
                </a:moveTo>
                <a:lnTo>
                  <a:pt x="5076096" y="0"/>
                </a:lnTo>
                <a:lnTo>
                  <a:pt x="5076096" y="1371069"/>
                </a:lnTo>
                <a:lnTo>
                  <a:pt x="0" y="13710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33766" y="3116491"/>
            <a:ext cx="3195622" cy="1338167"/>
          </a:xfrm>
          <a:custGeom>
            <a:avLst/>
            <a:gdLst/>
            <a:ahLst/>
            <a:cxnLst/>
            <a:rect l="l" t="t" r="r" b="b"/>
            <a:pathLst>
              <a:path w="3195622" h="1338167">
                <a:moveTo>
                  <a:pt x="0" y="0"/>
                </a:moveTo>
                <a:lnTo>
                  <a:pt x="3195622" y="0"/>
                </a:lnTo>
                <a:lnTo>
                  <a:pt x="3195622" y="1338167"/>
                </a:lnTo>
                <a:lnTo>
                  <a:pt x="0" y="13381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295476" y="3135541"/>
            <a:ext cx="3195622" cy="1338167"/>
          </a:xfrm>
          <a:custGeom>
            <a:avLst/>
            <a:gdLst/>
            <a:ahLst/>
            <a:cxnLst/>
            <a:rect l="l" t="t" r="r" b="b"/>
            <a:pathLst>
              <a:path w="3195622" h="1338167">
                <a:moveTo>
                  <a:pt x="0" y="0"/>
                </a:moveTo>
                <a:lnTo>
                  <a:pt x="3195622" y="0"/>
                </a:lnTo>
                <a:lnTo>
                  <a:pt x="3195622" y="1338167"/>
                </a:lnTo>
                <a:lnTo>
                  <a:pt x="0" y="133816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161413" y="5568870"/>
            <a:ext cx="5125403" cy="555880"/>
          </a:xfrm>
          <a:custGeom>
            <a:avLst/>
            <a:gdLst/>
            <a:ahLst/>
            <a:cxnLst/>
            <a:rect l="l" t="t" r="r" b="b"/>
            <a:pathLst>
              <a:path w="5125403" h="555880">
                <a:moveTo>
                  <a:pt x="0" y="0"/>
                </a:moveTo>
                <a:lnTo>
                  <a:pt x="5125403" y="0"/>
                </a:lnTo>
                <a:lnTo>
                  <a:pt x="5125403" y="555880"/>
                </a:lnTo>
                <a:lnTo>
                  <a:pt x="0" y="55588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944946" y="141925"/>
            <a:ext cx="6238069" cy="535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59"/>
              </a:lnSpc>
            </a:pPr>
            <a:r>
              <a:rPr lang="en-US" sz="3999" dirty="0">
                <a:solidFill>
                  <a:srgbClr val="000000"/>
                </a:solidFill>
                <a:latin typeface="Arvo Bold"/>
              </a:rPr>
              <a:t>Return on Investment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09013" y="3241409"/>
            <a:ext cx="2679677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dirty="0">
                <a:solidFill>
                  <a:srgbClr val="000000"/>
                </a:solidFill>
                <a:latin typeface="Arvo Bold"/>
              </a:rPr>
              <a:t>Money Gained:</a:t>
            </a:r>
            <a:r>
              <a:rPr lang="en-US" sz="1500" dirty="0">
                <a:solidFill>
                  <a:srgbClr val="000000"/>
                </a:solidFill>
                <a:latin typeface="Arvo"/>
              </a:rPr>
              <a:t> 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dirty="0">
                <a:solidFill>
                  <a:srgbClr val="000000"/>
                </a:solidFill>
                <a:latin typeface="Arvo"/>
              </a:rPr>
              <a:t>Revenue from "Not cancelled" Guests (average price per room = € 103)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95038" y="2347788"/>
            <a:ext cx="8640337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1500" dirty="0">
                <a:solidFill>
                  <a:srgbClr val="000000"/>
                </a:solidFill>
                <a:latin typeface="Arvo"/>
              </a:rPr>
              <a:t>As per </a:t>
            </a:r>
            <a:r>
              <a:rPr lang="en-US" sz="1500" dirty="0">
                <a:solidFill>
                  <a:srgbClr val="000000"/>
                </a:solidFill>
                <a:latin typeface="Arvo Bold"/>
              </a:rPr>
              <a:t>Random Forest Algorithm</a:t>
            </a:r>
            <a:r>
              <a:rPr lang="en-US" sz="1500" dirty="0">
                <a:solidFill>
                  <a:srgbClr val="000000"/>
                </a:solidFill>
                <a:latin typeface="Arvo"/>
              </a:rPr>
              <a:t>, we will be able to </a:t>
            </a:r>
            <a:r>
              <a:rPr lang="en-US" sz="1500" u="sng" dirty="0">
                <a:solidFill>
                  <a:srgbClr val="000000"/>
                </a:solidFill>
                <a:latin typeface="Arvo"/>
              </a:rPr>
              <a:t>retain 713 customers with marketing efforts</a:t>
            </a:r>
            <a:r>
              <a:rPr lang="en-US" sz="1500" dirty="0">
                <a:solidFill>
                  <a:srgbClr val="000000"/>
                </a:solidFill>
                <a:latin typeface="Arvo"/>
              </a:rPr>
              <a:t> when reaching out to all the predicted cancellations i.e. 4332 (TP+FP)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770814" y="3256274"/>
            <a:ext cx="221669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dirty="0">
                <a:solidFill>
                  <a:srgbClr val="000000"/>
                </a:solidFill>
                <a:latin typeface="Arvo Bold"/>
              </a:rPr>
              <a:t>Money Spent:</a:t>
            </a:r>
            <a:r>
              <a:rPr lang="en-US" sz="1500" dirty="0">
                <a:solidFill>
                  <a:srgbClr val="000000"/>
                </a:solidFill>
                <a:latin typeface="Arvo"/>
              </a:rPr>
              <a:t> Marketing Cost (10% of the average price per room) [2]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688657" y="6305725"/>
            <a:ext cx="1754633" cy="261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 i="1" dirty="0">
                <a:solidFill>
                  <a:srgbClr val="000000"/>
                </a:solidFill>
                <a:latin typeface="Arvo"/>
              </a:rPr>
              <a:t>ROI[5] = 64.59%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6b902693-1074-40aa-9e21-d89446a2ebb5}" enabled="0" method="" siteId="{6b902693-1074-40aa-9e21-d89446a2ebb5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905</Words>
  <Application>Microsoft Office PowerPoint</Application>
  <PresentationFormat>Custom</PresentationFormat>
  <Paragraphs>180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FedEx Sans Light</vt:lpstr>
      <vt:lpstr>FedEx Sans</vt:lpstr>
      <vt:lpstr>Times New Roman</vt:lpstr>
      <vt:lpstr>Arvo</vt:lpstr>
      <vt:lpstr>Calibri</vt:lpstr>
      <vt:lpstr>Arvo Bold</vt:lpstr>
      <vt:lpstr>Hammersmith One</vt:lpstr>
      <vt:lpstr>Arial Narrow</vt:lpstr>
      <vt:lpstr>Arial</vt:lpstr>
      <vt:lpstr>Montserrat Medium</vt:lpstr>
      <vt:lpstr>Office Theme</vt:lpstr>
      <vt:lpstr>Packager Shell Object</vt:lpstr>
      <vt:lpstr>Package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University of Surrey</dc:title>
  <dc:creator>Bhanwar</dc:creator>
  <cp:lastModifiedBy>Bhanwar</cp:lastModifiedBy>
  <cp:revision>6</cp:revision>
  <dcterms:created xsi:type="dcterms:W3CDTF">2006-08-16T00:00:00Z</dcterms:created>
  <dcterms:modified xsi:type="dcterms:W3CDTF">2023-07-20T21:20:16Z</dcterms:modified>
  <dc:identifier>DAFotADQMZc</dc:identifier>
</cp:coreProperties>
</file>